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8"/>
  </p:notesMasterIdLst>
  <p:sldIdLst>
    <p:sldId id="256" r:id="rId2"/>
    <p:sldId id="347" r:id="rId3"/>
    <p:sldId id="344" r:id="rId4"/>
    <p:sldId id="341" r:id="rId5"/>
    <p:sldId id="342" r:id="rId6"/>
    <p:sldId id="337" r:id="rId7"/>
    <p:sldId id="310" r:id="rId8"/>
    <p:sldId id="350" r:id="rId9"/>
    <p:sldId id="351" r:id="rId10"/>
    <p:sldId id="339" r:id="rId11"/>
    <p:sldId id="338" r:id="rId12"/>
    <p:sldId id="348" r:id="rId13"/>
    <p:sldId id="336" r:id="rId14"/>
    <p:sldId id="343" r:id="rId15"/>
    <p:sldId id="349" r:id="rId16"/>
    <p:sldId id="30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p:cViewPr varScale="1">
        <p:scale>
          <a:sx n="108" d="100"/>
          <a:sy n="108" d="100"/>
        </p:scale>
        <p:origin x="17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83E7B-511C-4805-915A-582DFF5AAA13}" type="datetimeFigureOut">
              <a:rPr lang="en-GB" smtClean="0"/>
              <a:t>18/11/2024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C10FD-779B-4801-B2B6-9FA881D105EB}" type="slidenum">
              <a:rPr lang="en-GB" smtClean="0"/>
              <a:t>‹#›</a:t>
            </a:fld>
            <a:endParaRPr lang="en-GB"/>
          </a:p>
        </p:txBody>
      </p:sp>
    </p:spTree>
    <p:extLst>
      <p:ext uri="{BB962C8B-B14F-4D97-AF65-F5344CB8AC3E}">
        <p14:creationId xmlns:p14="http://schemas.microsoft.com/office/powerpoint/2010/main" val="287964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6C10FD-779B-4801-B2B6-9FA881D105EB}" type="slidenum">
              <a:rPr lang="en-GB" smtClean="0"/>
              <a:t>13</a:t>
            </a:fld>
            <a:endParaRPr lang="en-GB"/>
          </a:p>
        </p:txBody>
      </p:sp>
    </p:spTree>
    <p:extLst>
      <p:ext uri="{BB962C8B-B14F-4D97-AF65-F5344CB8AC3E}">
        <p14:creationId xmlns:p14="http://schemas.microsoft.com/office/powerpoint/2010/main" val="145803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 can be hard to talk to your children about racism. Some parents worry about exposing their children to issues like racism and discrimination at an early age. Others shy away from talking about something they themselves might not fully understand or don’t feel comfortable discussing. Yet others, especially those who have experienced racism, simply do not have such choices.</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Children who encounter racism, can be left feeling lost while trying to understand why they are being treated a certain way, which in turn can impact their long-term development and well-being.  It</a:t>
            </a:r>
            <a:r>
              <a:rPr lang="en-GB" sz="1200" kern="1200" baseline="0" dirty="0">
                <a:solidFill>
                  <a:schemeClr val="tx1"/>
                </a:solidFill>
                <a:effectLst/>
                <a:latin typeface="+mn-lt"/>
                <a:ea typeface="+mn-ea"/>
                <a:cs typeface="+mn-cs"/>
              </a:rPr>
              <a:t> is important to note that communities that are impacted by racism are also able to perpetuate racism too.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F6C739-C86F-405F-A2BD-1DC931935BA9}" type="slidenum">
              <a:rPr lang="en-US" smtClean="0"/>
              <a:t>14</a:t>
            </a:fld>
            <a:endParaRPr lang="en-US"/>
          </a:p>
        </p:txBody>
      </p:sp>
    </p:spTree>
    <p:extLst>
      <p:ext uri="{BB962C8B-B14F-4D97-AF65-F5344CB8AC3E}">
        <p14:creationId xmlns:p14="http://schemas.microsoft.com/office/powerpoint/2010/main" val="273473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116C064E-69CD-4CA3-97AE-0E6086894353}" type="datetimeFigureOut">
              <a:rPr lang="en-GB" smtClean="0"/>
              <a:t>18/11/2024</a:t>
            </a:fld>
            <a:endParaRPr lang="en-GB"/>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9001E7E2-E7F2-4500-9185-B52B13C3A9C9}" type="slidenum">
              <a:rPr lang="en-GB" smtClean="0"/>
              <a:t>‹#›</a:t>
            </a:fld>
            <a:endParaRPr lang="en-GB"/>
          </a:p>
        </p:txBody>
      </p:sp>
    </p:spTree>
    <p:extLst>
      <p:ext uri="{BB962C8B-B14F-4D97-AF65-F5344CB8AC3E}">
        <p14:creationId xmlns:p14="http://schemas.microsoft.com/office/powerpoint/2010/main" val="37635056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C064E-69CD-4CA3-97AE-0E6086894353}"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01E7E2-E7F2-4500-9185-B52B13C3A9C9}" type="slidenum">
              <a:rPr lang="en-GB" smtClean="0"/>
              <a:t>‹#›</a:t>
            </a:fld>
            <a:endParaRPr lang="en-GB"/>
          </a:p>
        </p:txBody>
      </p:sp>
    </p:spTree>
    <p:extLst>
      <p:ext uri="{BB962C8B-B14F-4D97-AF65-F5344CB8AC3E}">
        <p14:creationId xmlns:p14="http://schemas.microsoft.com/office/powerpoint/2010/main" val="267859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C064E-69CD-4CA3-97AE-0E6086894353}"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01E7E2-E7F2-4500-9185-B52B13C3A9C9}" type="slidenum">
              <a:rPr lang="en-GB" smtClean="0"/>
              <a:t>‹#›</a:t>
            </a:fld>
            <a:endParaRPr lang="en-GB"/>
          </a:p>
        </p:txBody>
      </p:sp>
    </p:spTree>
    <p:extLst>
      <p:ext uri="{BB962C8B-B14F-4D97-AF65-F5344CB8AC3E}">
        <p14:creationId xmlns:p14="http://schemas.microsoft.com/office/powerpoint/2010/main" val="400109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C064E-69CD-4CA3-97AE-0E6086894353}" type="datetimeFigureOut">
              <a:rPr lang="en-GB" smtClean="0"/>
              <a:t>18/11/2024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01E7E2-E7F2-4500-9185-B52B13C3A9C9}" type="slidenum">
              <a:rPr lang="en-GB" smtClean="0"/>
              <a:t>‹#›</a:t>
            </a:fld>
            <a:endParaRPr lang="en-GB"/>
          </a:p>
        </p:txBody>
      </p:sp>
    </p:spTree>
    <p:extLst>
      <p:ext uri="{BB962C8B-B14F-4D97-AF65-F5344CB8AC3E}">
        <p14:creationId xmlns:p14="http://schemas.microsoft.com/office/powerpoint/2010/main" val="1213095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116C064E-69CD-4CA3-97AE-0E6086894353}" type="datetimeFigureOut">
              <a:rPr lang="en-GB" smtClean="0"/>
              <a:t>18/11/2024</a:t>
            </a:fld>
            <a:endParaRPr lang="en-GB"/>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6453378" y="5211060"/>
            <a:ext cx="1584198" cy="228600"/>
          </a:xfrm>
        </p:spPr>
        <p:txBody>
          <a:bodyPr/>
          <a:lstStyle/>
          <a:p>
            <a:fld id="{9001E7E2-E7F2-4500-9185-B52B13C3A9C9}" type="slidenum">
              <a:rPr lang="en-GB" smtClean="0"/>
              <a:t>‹#›</a:t>
            </a:fld>
            <a:endParaRPr lang="en-GB"/>
          </a:p>
        </p:txBody>
      </p:sp>
    </p:spTree>
    <p:extLst>
      <p:ext uri="{BB962C8B-B14F-4D97-AF65-F5344CB8AC3E}">
        <p14:creationId xmlns:p14="http://schemas.microsoft.com/office/powerpoint/2010/main" val="11447741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C064E-69CD-4CA3-97AE-0E6086894353}" type="datetimeFigureOut">
              <a:rPr lang="en-GB" smtClean="0"/>
              <a:t>18/11/2024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01E7E2-E7F2-4500-9185-B52B13C3A9C9}" type="slidenum">
              <a:rPr lang="en-GB" smtClean="0"/>
              <a:t>‹#›</a:t>
            </a:fld>
            <a:endParaRPr lang="en-GB"/>
          </a:p>
        </p:txBody>
      </p:sp>
    </p:spTree>
    <p:extLst>
      <p:ext uri="{BB962C8B-B14F-4D97-AF65-F5344CB8AC3E}">
        <p14:creationId xmlns:p14="http://schemas.microsoft.com/office/powerpoint/2010/main" val="1588995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C064E-69CD-4CA3-97AE-0E6086894353}" type="datetimeFigureOut">
              <a:rPr lang="en-GB" smtClean="0"/>
              <a:t>18/11/2024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01E7E2-E7F2-4500-9185-B52B13C3A9C9}" type="slidenum">
              <a:rPr lang="en-GB" smtClean="0"/>
              <a:t>‹#›</a:t>
            </a:fld>
            <a:endParaRPr lang="en-GB"/>
          </a:p>
        </p:txBody>
      </p:sp>
    </p:spTree>
    <p:extLst>
      <p:ext uri="{BB962C8B-B14F-4D97-AF65-F5344CB8AC3E}">
        <p14:creationId xmlns:p14="http://schemas.microsoft.com/office/powerpoint/2010/main" val="1936730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6C064E-69CD-4CA3-97AE-0E6086894353}" type="datetimeFigureOut">
              <a:rPr lang="en-GB" smtClean="0"/>
              <a:t>18/11/2024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01E7E2-E7F2-4500-9185-B52B13C3A9C9}" type="slidenum">
              <a:rPr lang="en-GB" smtClean="0"/>
              <a:t>‹#›</a:t>
            </a:fld>
            <a:endParaRPr lang="en-GB"/>
          </a:p>
        </p:txBody>
      </p:sp>
    </p:spTree>
    <p:extLst>
      <p:ext uri="{BB962C8B-B14F-4D97-AF65-F5344CB8AC3E}">
        <p14:creationId xmlns:p14="http://schemas.microsoft.com/office/powerpoint/2010/main" val="52011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C064E-69CD-4CA3-97AE-0E6086894353}" type="datetimeFigureOut">
              <a:rPr lang="en-GB" smtClean="0"/>
              <a:t>18/11/2024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01E7E2-E7F2-4500-9185-B52B13C3A9C9}" type="slidenum">
              <a:rPr lang="en-GB" smtClean="0"/>
              <a:t>‹#›</a:t>
            </a:fld>
            <a:endParaRPr lang="en-GB"/>
          </a:p>
        </p:txBody>
      </p:sp>
    </p:spTree>
    <p:extLst>
      <p:ext uri="{BB962C8B-B14F-4D97-AF65-F5344CB8AC3E}">
        <p14:creationId xmlns:p14="http://schemas.microsoft.com/office/powerpoint/2010/main" val="134283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16C064E-69CD-4CA3-97AE-0E6086894353}" type="datetimeFigureOut">
              <a:rPr lang="en-GB" smtClean="0"/>
              <a:t>18/11/2024</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9001E7E2-E7F2-4500-9185-B52B13C3A9C9}" type="slidenum">
              <a:rPr lang="en-GB" smtClean="0"/>
              <a:t>‹#›</a:t>
            </a:fld>
            <a:endParaRPr lang="en-GB"/>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178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16C064E-69CD-4CA3-97AE-0E6086894353}" type="datetimeFigureOut">
              <a:rPr lang="en-GB" smtClean="0"/>
              <a:t>18/11/2024</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9001E7E2-E7F2-4500-9185-B52B13C3A9C9}" type="slidenum">
              <a:rPr lang="en-GB" smtClean="0"/>
              <a:t>‹#›</a:t>
            </a:fld>
            <a:endParaRPr lang="en-GB"/>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28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116C064E-69CD-4CA3-97AE-0E6086894353}" type="datetimeFigureOut">
              <a:rPr lang="en-GB" smtClean="0"/>
              <a:t>18/11/2024</a:t>
            </a:fld>
            <a:endParaRPr lang="en-GB"/>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9001E7E2-E7F2-4500-9185-B52B13C3A9C9}" type="slidenum">
              <a:rPr lang="en-GB" smtClean="0"/>
              <a:t>‹#›</a:t>
            </a:fld>
            <a:endParaRPr lang="en-GB"/>
          </a:p>
        </p:txBody>
      </p:sp>
    </p:spTree>
    <p:extLst>
      <p:ext uri="{BB962C8B-B14F-4D97-AF65-F5344CB8AC3E}">
        <p14:creationId xmlns:p14="http://schemas.microsoft.com/office/powerpoint/2010/main" val="207936231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youtube.com/channel/UC7sW4j8p7k9D_qRRMUsGqyw" TargetMode="External"/><Relationship Id="rId7"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s://www.youtube.com/channel/UCg_q6YX1y3DG8Ttu_7mJ12Q" TargetMode="External"/><Relationship Id="rId5" Type="http://schemas.openxmlformats.org/officeDocument/2006/relationships/hyperlink" Target="https://www.youtube.com/results?search_query=alphablocks" TargetMode="External"/><Relationship Id="rId10" Type="http://schemas.openxmlformats.org/officeDocument/2006/relationships/hyperlink" Target="https://www.cranbrookprimaryschool.com/help-for-reading?wix-vod-video-id=f1b6a7d1f6fa4920888359a1a192e3f3&amp;wix-vod-comp-id=comp-kuwtbvb3" TargetMode="External"/><Relationship Id="rId4" Type="http://schemas.openxmlformats.org/officeDocument/2006/relationships/image" Target="../media/image13.jpeg"/><Relationship Id="rId9" Type="http://schemas.openxmlformats.org/officeDocument/2006/relationships/hyperlink" Target="http://www.youtube.com/watch?v=0SzkjubQ-O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www.ofcom.org.uk/research-and-data/media-literacy-research/childrens/children-and-parents-media-use-and-attitudes-report-202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recblue@cranbrookprimary.redbridge.sch.uk" TargetMode="External"/><Relationship Id="rId7" Type="http://schemas.openxmlformats.org/officeDocument/2006/relationships/image" Target="../media/image4.png"/><Relationship Id="rId2" Type="http://schemas.openxmlformats.org/officeDocument/2006/relationships/hyperlink" Target="http://www.cranbrookprimaryschool.com/" TargetMode="External"/><Relationship Id="rId1" Type="http://schemas.openxmlformats.org/officeDocument/2006/relationships/slideLayout" Target="../slideLayouts/slideLayout2.xml"/><Relationship Id="rId6" Type="http://schemas.openxmlformats.org/officeDocument/2006/relationships/hyperlink" Target="mailto:recyellow@cranbrookprimary.redbridge.sch.uk" TargetMode="External"/><Relationship Id="rId5" Type="http://schemas.openxmlformats.org/officeDocument/2006/relationships/hyperlink" Target="mailto:recred@cranbrookprimary.redbridge.sch.uk" TargetMode="External"/><Relationship Id="rId4" Type="http://schemas.openxmlformats.org/officeDocument/2006/relationships/hyperlink" Target="mailto:recgreen@cranbrookprimary.redbridge.sch.uk"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 </a:t>
            </a:r>
            <a:br>
              <a:rPr lang="en-GB" dirty="0"/>
            </a:br>
            <a:r>
              <a:rPr lang="en-GB" dirty="0"/>
              <a:t>Parent Information Session</a:t>
            </a:r>
          </a:p>
        </p:txBody>
      </p:sp>
      <p:sp>
        <p:nvSpPr>
          <p:cNvPr id="3" name="Subtitle 2"/>
          <p:cNvSpPr>
            <a:spLocks noGrp="1"/>
          </p:cNvSpPr>
          <p:nvPr>
            <p:ph type="subTitle" idx="1"/>
          </p:nvPr>
        </p:nvSpPr>
        <p:spPr/>
        <p:txBody>
          <a:bodyPr>
            <a:normAutofit lnSpcReduction="10000"/>
          </a:bodyPr>
          <a:lstStyle/>
          <a:p>
            <a:r>
              <a:rPr lang="en-GB" dirty="0"/>
              <a:t>EYFS </a:t>
            </a:r>
          </a:p>
          <a:p>
            <a:r>
              <a:rPr lang="en-GB" dirty="0"/>
              <a:t>4 October 2024</a:t>
            </a:r>
          </a:p>
        </p:txBody>
      </p:sp>
    </p:spTree>
    <p:extLst>
      <p:ext uri="{BB962C8B-B14F-4D97-AF65-F5344CB8AC3E}">
        <p14:creationId xmlns:p14="http://schemas.microsoft.com/office/powerpoint/2010/main" val="3063472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14" descr="https://yt3.ggpht.com/a/AGF-l7-GJ7CHQHAXp2w8kwlbMlACd6kZo8fT8NYuYg=s288-c-k-c0xffffffff-no-rj-m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279" y="1555094"/>
            <a:ext cx="923651" cy="9236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p:cNvSpPr>
            <a:spLocks noChangeArrowheads="1"/>
          </p:cNvSpPr>
          <p:nvPr/>
        </p:nvSpPr>
        <p:spPr bwMode="auto">
          <a:xfrm>
            <a:off x="448362" y="661338"/>
            <a:ext cx="8203038"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GB" altLang="en-US" sz="2400" dirty="0">
                <a:latin typeface="+mj-lt"/>
              </a:rPr>
              <a:t>Lots of new free online resources to support your child with phonics and handwriting at home</a:t>
            </a:r>
          </a:p>
        </p:txBody>
      </p:sp>
      <p:sp>
        <p:nvSpPr>
          <p:cNvPr id="3" name="Rectangle 7"/>
          <p:cNvSpPr>
            <a:spLocks noChangeArrowheads="1"/>
          </p:cNvSpPr>
          <p:nvPr/>
        </p:nvSpPr>
        <p:spPr bwMode="auto">
          <a:xfrm>
            <a:off x="1677864" y="1764725"/>
            <a:ext cx="64110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ctr" hangingPunct="0">
              <a:spcBef>
                <a:spcPct val="0"/>
              </a:spcBef>
              <a:spcAft>
                <a:spcPct val="0"/>
              </a:spcAft>
            </a:pPr>
            <a:r>
              <a:rPr lang="en-GB" altLang="en-US" sz="1350" dirty="0">
                <a:latin typeface="+mj-lt"/>
                <a:ea typeface="Calibri" panose="020F0502020204030204" pitchFamily="34" charset="0"/>
                <a:cs typeface="Times New Roman" panose="02020603050405020304" pitchFamily="18" charset="0"/>
              </a:rPr>
              <a:t>Mr T’s Phonics </a:t>
            </a:r>
            <a:r>
              <a:rPr lang="en-GB" altLang="en-US" sz="1350" u="sng" dirty="0">
                <a:solidFill>
                  <a:srgbClr val="0000FF"/>
                </a:solidFill>
                <a:latin typeface="+mj-lt"/>
                <a:ea typeface="Calibri" panose="020F0502020204030204" pitchFamily="34" charset="0"/>
                <a:cs typeface="Times New Roman" panose="02020603050405020304" pitchFamily="18" charset="0"/>
                <a:hlinkClick r:id="rId3"/>
              </a:rPr>
              <a:t>www.youtube.com/channel/UC7sW4j8p7k9D_qRRMUsGqyw</a:t>
            </a:r>
            <a:endParaRPr lang="en-GB" altLang="en-US" sz="1350" dirty="0">
              <a:latin typeface="+mj-lt"/>
            </a:endParaRPr>
          </a:p>
          <a:p>
            <a:pPr defTabSz="685800" eaLnBrk="0" fontAlgn="base" hangingPunct="0">
              <a:spcBef>
                <a:spcPct val="0"/>
              </a:spcBef>
              <a:spcAft>
                <a:spcPct val="0"/>
              </a:spcAft>
            </a:pPr>
            <a:endParaRPr lang="en-GB" altLang="en-US" sz="1500" dirty="0">
              <a:latin typeface="Arial" panose="020B0604020202020204" pitchFamily="34" charset="0"/>
            </a:endParaRPr>
          </a:p>
        </p:txBody>
      </p:sp>
      <p:sp>
        <p:nvSpPr>
          <p:cNvPr id="5" name="Rectangle 9"/>
          <p:cNvSpPr>
            <a:spLocks noChangeArrowheads="1"/>
          </p:cNvSpPr>
          <p:nvPr/>
        </p:nvSpPr>
        <p:spPr bwMode="auto">
          <a:xfrm>
            <a:off x="344430" y="3801524"/>
            <a:ext cx="285976"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t" anchorCtr="0" compatLnSpc="1">
            <a:prstTxWarp prst="textNoShape">
              <a:avLst/>
            </a:prstTxWarp>
            <a:spAutoFit/>
          </a:bodyPr>
          <a:lstStyle/>
          <a:p>
            <a:pPr defTabSz="685800" eaLnBrk="0" fontAlgn="t" hangingPunct="0">
              <a:spcBef>
                <a:spcPct val="0"/>
              </a:spcBef>
              <a:spcAft>
                <a:spcPct val="0"/>
              </a:spcAft>
            </a:pPr>
            <a:r>
              <a:rPr lang="en-GB" altLang="en-US" sz="1275" dirty="0">
                <a:latin typeface="Calibri" panose="020F0502020204030204" pitchFamily="34" charset="0"/>
                <a:ea typeface="Calibri" panose="020F0502020204030204" pitchFamily="34" charset="0"/>
                <a:cs typeface="Times New Roman" panose="02020603050405020304" pitchFamily="18" charset="0"/>
              </a:rPr>
              <a:t>    </a:t>
            </a:r>
            <a:endParaRPr lang="en-GB" altLang="en-US" sz="1350" dirty="0">
              <a:latin typeface="Arial" panose="020B0604020202020204" pitchFamily="34" charset="0"/>
            </a:endParaRPr>
          </a:p>
        </p:txBody>
      </p:sp>
      <p:sp>
        <p:nvSpPr>
          <p:cNvPr id="6" name="Rectangle 10"/>
          <p:cNvSpPr>
            <a:spLocks noChangeArrowheads="1"/>
          </p:cNvSpPr>
          <p:nvPr/>
        </p:nvSpPr>
        <p:spPr bwMode="auto">
          <a:xfrm>
            <a:off x="476590" y="4338867"/>
            <a:ext cx="249107"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t" anchorCtr="0" compatLnSpc="1">
            <a:prstTxWarp prst="textNoShape">
              <a:avLst/>
            </a:prstTxWarp>
            <a:spAutoFit/>
          </a:bodyPr>
          <a:lstStyle/>
          <a:p>
            <a:pPr defTabSz="685800" eaLnBrk="0" fontAlgn="t" hangingPunct="0">
              <a:spcBef>
                <a:spcPct val="0"/>
              </a:spcBef>
              <a:spcAft>
                <a:spcPct val="0"/>
              </a:spcAft>
            </a:pPr>
            <a:r>
              <a:rPr lang="en-GB" altLang="en-US" sz="1275" dirty="0">
                <a:latin typeface="Calibri" panose="020F0502020204030204" pitchFamily="34" charset="0"/>
                <a:ea typeface="Calibri" panose="020F0502020204030204" pitchFamily="34" charset="0"/>
                <a:cs typeface="Times New Roman" panose="02020603050405020304" pitchFamily="18" charset="0"/>
              </a:rPr>
              <a:t>   </a:t>
            </a:r>
            <a:endParaRPr lang="en-GB" altLang="en-US" sz="1350" dirty="0">
              <a:latin typeface="Arial" panose="020B0604020202020204" pitchFamily="34" charset="0"/>
            </a:endParaRPr>
          </a:p>
        </p:txBody>
      </p:sp>
      <p:sp>
        <p:nvSpPr>
          <p:cNvPr id="7" name="Rectangle 11"/>
          <p:cNvSpPr>
            <a:spLocks noChangeArrowheads="1"/>
          </p:cNvSpPr>
          <p:nvPr/>
        </p:nvSpPr>
        <p:spPr bwMode="auto">
          <a:xfrm>
            <a:off x="533740" y="4801110"/>
            <a:ext cx="175369" cy="26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t" anchorCtr="0" compatLnSpc="1">
            <a:prstTxWarp prst="textNoShape">
              <a:avLst/>
            </a:prstTxWarp>
            <a:spAutoFit/>
          </a:bodyPr>
          <a:lstStyle/>
          <a:p>
            <a:pPr defTabSz="685800" eaLnBrk="0" fontAlgn="t" hangingPunct="0">
              <a:spcBef>
                <a:spcPct val="0"/>
              </a:spcBef>
              <a:spcAft>
                <a:spcPct val="0"/>
              </a:spcAft>
            </a:pPr>
            <a:r>
              <a:rPr lang="en-GB" altLang="en-US" sz="1275" dirty="0">
                <a:latin typeface="Calibri" panose="020F0502020204030204" pitchFamily="34" charset="0"/>
                <a:ea typeface="Calibri" panose="020F0502020204030204" pitchFamily="34" charset="0"/>
                <a:cs typeface="Times New Roman" panose="02020603050405020304" pitchFamily="18" charset="0"/>
              </a:rPr>
              <a:t> </a:t>
            </a:r>
            <a:endParaRPr lang="en-GB" altLang="en-US" sz="1350" dirty="0">
              <a:latin typeface="Arial" panose="020B0604020202020204" pitchFamily="34" charset="0"/>
            </a:endParaRPr>
          </a:p>
        </p:txBody>
      </p:sp>
      <p:pic>
        <p:nvPicPr>
          <p:cNvPr id="1036" name="Picture 17" descr="https://yt3.ggpht.com/a/AGF-l7_coPpO8zUFJ4U9tQh0dntUTBhQeF_uclzwbw=s48-c-k-c0xffffffff-no-rj-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418" y="3775342"/>
            <a:ext cx="877971" cy="8779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6"/>
          <p:cNvSpPr>
            <a:spLocks noChangeArrowheads="1"/>
          </p:cNvSpPr>
          <p:nvPr/>
        </p:nvSpPr>
        <p:spPr bwMode="auto">
          <a:xfrm>
            <a:off x="1504930" y="4186979"/>
            <a:ext cx="585320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GB" altLang="en-US" sz="900" dirty="0">
                <a:latin typeface="Arial" panose="020B0604020202020204" pitchFamily="34" charset="0"/>
                <a:ea typeface="Times New Roman" panose="02020603050405020304" pitchFamily="18" charset="0"/>
              </a:rPr>
              <a:t>  </a:t>
            </a:r>
            <a:r>
              <a:rPr lang="en-GB" altLang="en-US" sz="1350" dirty="0" err="1">
                <a:latin typeface="+mj-lt"/>
                <a:ea typeface="Times New Roman" panose="02020603050405020304" pitchFamily="18" charset="0"/>
              </a:rPr>
              <a:t>alphablocks</a:t>
            </a:r>
            <a:r>
              <a:rPr lang="en-GB" altLang="en-US" sz="1350" dirty="0">
                <a:latin typeface="+mj-lt"/>
                <a:ea typeface="Times New Roman" panose="02020603050405020304" pitchFamily="18" charset="0"/>
              </a:rPr>
              <a:t>  </a:t>
            </a:r>
            <a:r>
              <a:rPr lang="en-GB" altLang="en-US" sz="1350" dirty="0">
                <a:hlinkClick r:id="rId5"/>
              </a:rPr>
              <a:t>www.youtube.com/results?search_query=alphablocks</a:t>
            </a:r>
            <a:endParaRPr lang="en-GB" altLang="en-US" sz="1350" dirty="0"/>
          </a:p>
        </p:txBody>
      </p:sp>
      <p:sp>
        <p:nvSpPr>
          <p:cNvPr id="8" name="Rectangle 7"/>
          <p:cNvSpPr/>
          <p:nvPr/>
        </p:nvSpPr>
        <p:spPr>
          <a:xfrm>
            <a:off x="3267260" y="2831775"/>
            <a:ext cx="4572000" cy="507831"/>
          </a:xfrm>
          <a:prstGeom prst="rect">
            <a:avLst/>
          </a:prstGeom>
        </p:spPr>
        <p:txBody>
          <a:bodyPr>
            <a:spAutoFit/>
          </a:bodyPr>
          <a:lstStyle/>
          <a:p>
            <a:r>
              <a:rPr lang="en-GB" sz="1350" dirty="0">
                <a:hlinkClick r:id="rId6"/>
              </a:rPr>
              <a:t>www.youtube.com/channel/UCg_q6YX1y3DG8Ttu_7mJ12Q</a:t>
            </a:r>
            <a:endParaRPr lang="en-GB" sz="1350" dirty="0"/>
          </a:p>
        </p:txBody>
      </p:sp>
      <p:pic>
        <p:nvPicPr>
          <p:cNvPr id="11" name="Picture 10"/>
          <p:cNvPicPr>
            <a:picLocks noChangeAspect="1"/>
          </p:cNvPicPr>
          <p:nvPr/>
        </p:nvPicPr>
        <p:blipFill rotWithShape="1">
          <a:blip r:embed="rId7"/>
          <a:srcRect l="26147" t="11376" r="16606" b="56942"/>
          <a:stretch/>
        </p:blipFill>
        <p:spPr>
          <a:xfrm>
            <a:off x="394369" y="2750631"/>
            <a:ext cx="2868947" cy="893098"/>
          </a:xfrm>
          <a:prstGeom prst="rect">
            <a:avLst/>
          </a:prstGeom>
        </p:spPr>
      </p:pic>
      <p:pic>
        <p:nvPicPr>
          <p:cNvPr id="1026" name="Picture 2" descr="Phonics - Twinkl Teaching Blog - Twink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93" y="4854057"/>
            <a:ext cx="1209814" cy="12098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79712" y="5069363"/>
            <a:ext cx="6671688" cy="1131079"/>
          </a:xfrm>
          <a:prstGeom prst="rect">
            <a:avLst/>
          </a:prstGeom>
        </p:spPr>
        <p:txBody>
          <a:bodyPr wrap="square">
            <a:spAutoFit/>
          </a:bodyPr>
          <a:lstStyle/>
          <a:p>
            <a:r>
              <a:rPr lang="en-GB" sz="1350" dirty="0"/>
              <a:t>Level 2 sounds - </a:t>
            </a:r>
            <a:r>
              <a:rPr lang="en-GB" sz="1350" dirty="0">
                <a:hlinkClick r:id="rId9"/>
              </a:rPr>
              <a:t>www.youtube.com/watch?v=0SzkjubQ-Ok</a:t>
            </a:r>
            <a:endParaRPr lang="en-GB" sz="1350" dirty="0"/>
          </a:p>
          <a:p>
            <a:endParaRPr lang="en-GB" sz="1350" dirty="0"/>
          </a:p>
          <a:p>
            <a:r>
              <a:rPr lang="en-GB" sz="1350" dirty="0"/>
              <a:t>Blending - </a:t>
            </a:r>
            <a:r>
              <a:rPr lang="en-GB" sz="1350" dirty="0">
                <a:hlinkClick r:id="rId10"/>
              </a:rPr>
              <a:t>https://www.cranbrookprimaryschool.com/help-for-reading?wix-vod-video-id=f1b6a7d1f6fa4920888359a1a192e3f3&amp;wix-vod-comp-id=comp-kuwtbvb3</a:t>
            </a:r>
            <a:r>
              <a:rPr lang="en-GB" sz="1350" dirty="0"/>
              <a:t> </a:t>
            </a:r>
          </a:p>
        </p:txBody>
      </p:sp>
      <p:sp>
        <p:nvSpPr>
          <p:cNvPr id="14" name="TextBox 13"/>
          <p:cNvSpPr txBox="1"/>
          <p:nvPr/>
        </p:nvSpPr>
        <p:spPr>
          <a:xfrm>
            <a:off x="7668344" y="6136413"/>
            <a:ext cx="1080120" cy="369332"/>
          </a:xfrm>
          <a:prstGeom prst="rect">
            <a:avLst/>
          </a:prstGeom>
          <a:noFill/>
        </p:spPr>
        <p:txBody>
          <a:bodyPr wrap="square" rtlCol="0">
            <a:spAutoFit/>
          </a:bodyPr>
          <a:lstStyle/>
          <a:p>
            <a:r>
              <a:rPr lang="en-GB" b="1" dirty="0" err="1">
                <a:solidFill>
                  <a:srgbClr val="FF0000"/>
                </a:solidFill>
              </a:rPr>
              <a:t>Sukhraj</a:t>
            </a:r>
            <a:endParaRPr lang="en-GB" b="1" dirty="0">
              <a:solidFill>
                <a:srgbClr val="FF0000"/>
              </a:solidFill>
            </a:endParaRPr>
          </a:p>
        </p:txBody>
      </p:sp>
    </p:spTree>
    <p:extLst>
      <p:ext uri="{BB962C8B-B14F-4D97-AF65-F5344CB8AC3E}">
        <p14:creationId xmlns:p14="http://schemas.microsoft.com/office/powerpoint/2010/main" val="298227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366" y="1556792"/>
            <a:ext cx="7878536" cy="4563044"/>
          </a:xfrm>
          <a:prstGeom prst="rect">
            <a:avLst/>
          </a:prstGeom>
        </p:spPr>
        <p:txBody>
          <a:bodyPr wrap="square">
            <a:spAutoFit/>
          </a:bodyPr>
          <a:lstStyle/>
          <a:p>
            <a:pPr algn="ctr" fontAlgn="t"/>
            <a:r>
              <a:rPr lang="en-GB" dirty="0">
                <a:latin typeface="+mj-lt"/>
                <a:ea typeface="Times New Roman" panose="02020603050405020304" pitchFamily="18" charset="0"/>
                <a:cs typeface="Arial" panose="020B0604020202020204" pitchFamily="34" charset="0"/>
              </a:rPr>
              <a:t>Wear your slippers and read’ mornings.</a:t>
            </a:r>
            <a:endParaRPr lang="en-GB" b="1" u="sng" dirty="0">
              <a:latin typeface="+mj-lt"/>
              <a:ea typeface="Times New Roman" panose="02020603050405020304" pitchFamily="18" charset="0"/>
              <a:cs typeface="Arial" panose="020B0604020202020204" pitchFamily="34" charset="0"/>
            </a:endParaRPr>
          </a:p>
          <a:p>
            <a:pPr algn="ctr" fontAlgn="t"/>
            <a:endParaRPr lang="en-GB" dirty="0">
              <a:latin typeface="+mj-lt"/>
              <a:ea typeface="Calibri" panose="020F0502020204030204" pitchFamily="34" charset="0"/>
              <a:cs typeface="Times New Roman" panose="02020603050405020304" pitchFamily="18" charset="0"/>
            </a:endParaRPr>
          </a:p>
          <a:p>
            <a:pPr marL="257175" indent="-257175" fontAlgn="t">
              <a:buFont typeface="Arial" panose="020B0604020202020204" pitchFamily="34" charset="0"/>
              <a:buChar char="•"/>
            </a:pPr>
            <a:r>
              <a:rPr lang="en-GB" dirty="0">
                <a:latin typeface="+mj-lt"/>
                <a:ea typeface="Times New Roman" panose="02020603050405020304" pitchFamily="18" charset="0"/>
                <a:cs typeface="Arial" panose="020B0604020202020204" pitchFamily="34" charset="0"/>
              </a:rPr>
              <a:t>The Early Years Foundation Stage underpins all future learning by supporting, promoting and developing children's language, communication, reading and writing. </a:t>
            </a:r>
          </a:p>
          <a:p>
            <a:pPr marL="257175" indent="-257175" fontAlgn="t">
              <a:buFont typeface="Arial" panose="020B0604020202020204" pitchFamily="34" charset="0"/>
              <a:buChar char="•"/>
            </a:pPr>
            <a:endParaRPr lang="en-GB" dirty="0">
              <a:latin typeface="+mj-lt"/>
              <a:ea typeface="Times New Roman" panose="02020603050405020304" pitchFamily="18" charset="0"/>
              <a:cs typeface="Arial" panose="020B0604020202020204" pitchFamily="34" charset="0"/>
            </a:endParaRPr>
          </a:p>
          <a:p>
            <a:pPr marL="257175" indent="-257175" fontAlgn="t">
              <a:buFont typeface="Arial" panose="020B0604020202020204" pitchFamily="34" charset="0"/>
              <a:buChar char="•"/>
            </a:pPr>
            <a:r>
              <a:rPr lang="en-GB" dirty="0">
                <a:latin typeface="+mj-lt"/>
                <a:ea typeface="Times New Roman" panose="02020603050405020304" pitchFamily="18" charset="0"/>
                <a:cs typeface="Arial" panose="020B0604020202020204" pitchFamily="34" charset="0"/>
              </a:rPr>
              <a:t>WYSAR is carried out to promote the love of reading through parental involvement. - Parents and carers are welcome to share the joy of books with their children in school.</a:t>
            </a:r>
          </a:p>
          <a:p>
            <a:pPr marL="257175" indent="-257175" fontAlgn="t">
              <a:buFont typeface="Arial" panose="020B0604020202020204" pitchFamily="34" charset="0"/>
              <a:buChar char="•"/>
            </a:pPr>
            <a:endParaRPr lang="en-GB" dirty="0">
              <a:latin typeface="+mj-lt"/>
              <a:ea typeface="Times New Roman" panose="02020603050405020304" pitchFamily="18" charset="0"/>
              <a:cs typeface="Arial" panose="020B0604020202020204" pitchFamily="34" charset="0"/>
            </a:endParaRPr>
          </a:p>
          <a:p>
            <a:pPr marL="257175" indent="-257175" fontAlgn="t">
              <a:buFont typeface="Arial" panose="020B0604020202020204" pitchFamily="34" charset="0"/>
              <a:buChar char="•"/>
            </a:pPr>
            <a:r>
              <a:rPr lang="en-GB" dirty="0">
                <a:latin typeface="+mj-lt"/>
                <a:ea typeface="Times New Roman" panose="02020603050405020304" pitchFamily="18" charset="0"/>
                <a:cs typeface="Arial" panose="020B0604020202020204" pitchFamily="34" charset="0"/>
              </a:rPr>
              <a:t>WYSAR will take place in your child’s class on Thursday mornings. Please see the newsletter for dates.</a:t>
            </a:r>
          </a:p>
          <a:p>
            <a:pPr fontAlgn="t"/>
            <a:endParaRPr lang="en-GB" dirty="0">
              <a:latin typeface="+mj-lt"/>
              <a:ea typeface="Calibri" panose="020F0502020204030204" pitchFamily="34" charset="0"/>
              <a:cs typeface="Arial" panose="020B0604020202020204" pitchFamily="34" charset="0"/>
            </a:endParaRPr>
          </a:p>
          <a:p>
            <a:pPr algn="ctr">
              <a:lnSpc>
                <a:spcPct val="107000"/>
              </a:lnSpc>
            </a:pPr>
            <a:r>
              <a:rPr lang="en-GB" b="1" u="sng" dirty="0">
                <a:solidFill>
                  <a:srgbClr val="000000"/>
                </a:solidFill>
                <a:latin typeface="+mj-lt"/>
                <a:ea typeface="Times New Roman" panose="02020603050405020304" pitchFamily="18" charset="0"/>
                <a:cs typeface="Times New Roman" panose="02020603050405020304" pitchFamily="18" charset="0"/>
              </a:rPr>
              <a:t>When is ‘</a:t>
            </a:r>
            <a:r>
              <a:rPr lang="en-GB" b="1" u="sng" dirty="0" err="1">
                <a:solidFill>
                  <a:srgbClr val="000000"/>
                </a:solidFill>
                <a:latin typeface="+mj-lt"/>
                <a:ea typeface="Times New Roman" panose="02020603050405020304" pitchFamily="18" charset="0"/>
                <a:cs typeface="Times New Roman" panose="02020603050405020304" pitchFamily="18" charset="0"/>
              </a:rPr>
              <a:t>WYSaR</a:t>
            </a:r>
            <a:r>
              <a:rPr lang="en-GB" b="1" u="sng" dirty="0">
                <a:solidFill>
                  <a:srgbClr val="000000"/>
                </a:solidFill>
                <a:latin typeface="+mj-lt"/>
                <a:ea typeface="Times New Roman" panose="02020603050405020304" pitchFamily="18" charset="0"/>
                <a:cs typeface="Times New Roman" panose="02020603050405020304" pitchFamily="18" charset="0"/>
              </a:rPr>
              <a:t>’ Mornings?</a:t>
            </a:r>
            <a:endParaRPr lang="en-GB" dirty="0">
              <a:latin typeface="+mj-lt"/>
              <a:ea typeface="Calibri" panose="020F0502020204030204" pitchFamily="34" charset="0"/>
              <a:cs typeface="Times New Roman" panose="02020603050405020304" pitchFamily="18" charset="0"/>
            </a:endParaRPr>
          </a:p>
          <a:p>
            <a:pPr algn="ctr">
              <a:lnSpc>
                <a:spcPct val="107000"/>
              </a:lnSpc>
            </a:pPr>
            <a:r>
              <a:rPr lang="en-GB" b="1" dirty="0">
                <a:solidFill>
                  <a:srgbClr val="000000"/>
                </a:solidFill>
                <a:latin typeface="+mj-lt"/>
                <a:ea typeface="Times New Roman" panose="02020603050405020304" pitchFamily="18" charset="0"/>
                <a:cs typeface="Times New Roman" panose="02020603050405020304" pitchFamily="18" charset="0"/>
              </a:rPr>
              <a:t> </a:t>
            </a:r>
            <a:r>
              <a:rPr lang="en-GB" dirty="0">
                <a:solidFill>
                  <a:srgbClr val="000000"/>
                </a:solidFill>
                <a:latin typeface="+mj-lt"/>
                <a:ea typeface="Calibri" panose="020F0502020204030204" pitchFamily="34" charset="0"/>
                <a:cs typeface="Times New Roman" panose="02020603050405020304" pitchFamily="18" charset="0"/>
              </a:rPr>
              <a:t>Reception: Thursday 8:45 – 9:05</a:t>
            </a:r>
            <a:endParaRPr lang="en-GB" dirty="0">
              <a:latin typeface="+mj-lt"/>
              <a:ea typeface="Calibri" panose="020F0502020204030204" pitchFamily="34" charset="0"/>
              <a:cs typeface="Times New Roman" panose="02020603050405020304" pitchFamily="18" charset="0"/>
            </a:endParaRPr>
          </a:p>
          <a:p>
            <a:pPr algn="ctr" fontAlgn="t"/>
            <a:endParaRPr lang="en-GB"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3" name="Title 2"/>
          <p:cNvSpPr txBox="1">
            <a:spLocks/>
          </p:cNvSpPr>
          <p:nvPr/>
        </p:nvSpPr>
        <p:spPr>
          <a:xfrm>
            <a:off x="731520" y="642594"/>
            <a:ext cx="7680960" cy="1371600"/>
          </a:xfrm>
          <a:prstGeom prst="rect">
            <a:avLst/>
          </a:prstGeom>
        </p:spPr>
        <p:txBody>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r>
              <a:rPr lang="en-GB" altLang="en-US" dirty="0"/>
              <a:t>WYSAR</a:t>
            </a:r>
          </a:p>
        </p:txBody>
      </p:sp>
      <p:sp>
        <p:nvSpPr>
          <p:cNvPr id="4" name="TextBox 3"/>
          <p:cNvSpPr txBox="1"/>
          <p:nvPr/>
        </p:nvSpPr>
        <p:spPr>
          <a:xfrm>
            <a:off x="7872420" y="6097489"/>
            <a:ext cx="1080120" cy="369332"/>
          </a:xfrm>
          <a:prstGeom prst="rect">
            <a:avLst/>
          </a:prstGeom>
          <a:noFill/>
        </p:spPr>
        <p:txBody>
          <a:bodyPr wrap="square" rtlCol="0">
            <a:spAutoFit/>
          </a:bodyPr>
          <a:lstStyle/>
          <a:p>
            <a:r>
              <a:rPr lang="en-GB" b="1" dirty="0">
                <a:solidFill>
                  <a:srgbClr val="FF0000"/>
                </a:solidFill>
              </a:rPr>
              <a:t>Henna</a:t>
            </a:r>
          </a:p>
        </p:txBody>
      </p:sp>
    </p:spTree>
    <p:extLst>
      <p:ext uri="{BB962C8B-B14F-4D97-AF65-F5344CB8AC3E}">
        <p14:creationId xmlns:p14="http://schemas.microsoft.com/office/powerpoint/2010/main" val="3102571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731520" y="642594"/>
            <a:ext cx="7680960" cy="1371600"/>
          </a:xfrm>
          <a:prstGeom prst="rect">
            <a:avLst/>
          </a:prstGeom>
        </p:spPr>
        <p:txBody>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r>
              <a:rPr lang="en-GB" altLang="en-US" dirty="0"/>
              <a:t>Homework</a:t>
            </a:r>
          </a:p>
        </p:txBody>
      </p:sp>
      <p:sp>
        <p:nvSpPr>
          <p:cNvPr id="3" name="Rectangle 2"/>
          <p:cNvSpPr/>
          <p:nvPr/>
        </p:nvSpPr>
        <p:spPr>
          <a:xfrm>
            <a:off x="553366" y="1556792"/>
            <a:ext cx="7878536" cy="1477328"/>
          </a:xfrm>
          <a:prstGeom prst="rect">
            <a:avLst/>
          </a:prstGeom>
        </p:spPr>
        <p:txBody>
          <a:bodyPr wrap="square">
            <a:spAutoFit/>
          </a:bodyPr>
          <a:lstStyle/>
          <a:p>
            <a:pPr fontAlgn="t"/>
            <a:r>
              <a:rPr lang="en-GB" dirty="0">
                <a:latin typeface="+mj-lt"/>
                <a:ea typeface="Calibri" panose="020F0502020204030204" pitchFamily="34" charset="0"/>
                <a:cs typeface="Arial" panose="020B0604020202020204" pitchFamily="34" charset="0"/>
              </a:rPr>
              <a:t>We will begin to hand out homework after the half term week beginning Monday 4</a:t>
            </a:r>
            <a:r>
              <a:rPr lang="en-GB" baseline="30000" dirty="0">
                <a:latin typeface="+mj-lt"/>
                <a:ea typeface="Calibri" panose="020F0502020204030204" pitchFamily="34" charset="0"/>
                <a:cs typeface="Arial" panose="020B0604020202020204" pitchFamily="34" charset="0"/>
              </a:rPr>
              <a:t>th</a:t>
            </a:r>
            <a:r>
              <a:rPr lang="en-GB" dirty="0">
                <a:latin typeface="+mj-lt"/>
                <a:ea typeface="Calibri" panose="020F0502020204030204" pitchFamily="34" charset="0"/>
                <a:cs typeface="Arial" panose="020B0604020202020204" pitchFamily="34" charset="0"/>
              </a:rPr>
              <a:t> November 2024.</a:t>
            </a:r>
          </a:p>
          <a:p>
            <a:pPr fontAlgn="t"/>
            <a:endParaRPr lang="en-GB" dirty="0">
              <a:latin typeface="+mj-lt"/>
              <a:ea typeface="Calibri" panose="020F0502020204030204" pitchFamily="34" charset="0"/>
              <a:cs typeface="Arial" panose="020B0604020202020204" pitchFamily="34" charset="0"/>
            </a:endParaRPr>
          </a:p>
          <a:p>
            <a:pPr fontAlgn="t"/>
            <a:r>
              <a:rPr lang="en-GB" dirty="0">
                <a:latin typeface="+mj-lt"/>
                <a:ea typeface="Calibri" panose="020F0502020204030204" pitchFamily="34" charset="0"/>
                <a:cs typeface="Arial" panose="020B0604020202020204" pitchFamily="34" charset="0"/>
              </a:rPr>
              <a:t>Homework will based on the learning focused in the class for example phonics or maths.</a:t>
            </a:r>
          </a:p>
        </p:txBody>
      </p:sp>
      <p:pic>
        <p:nvPicPr>
          <p:cNvPr id="4" name="Picture 3"/>
          <p:cNvPicPr>
            <a:picLocks noChangeAspect="1"/>
          </p:cNvPicPr>
          <p:nvPr/>
        </p:nvPicPr>
        <p:blipFill>
          <a:blip r:embed="rId2"/>
          <a:stretch>
            <a:fillRect/>
          </a:stretch>
        </p:blipFill>
        <p:spPr>
          <a:xfrm>
            <a:off x="5580112" y="2780928"/>
            <a:ext cx="2882515" cy="3744416"/>
          </a:xfrm>
          <a:prstGeom prst="rect">
            <a:avLst/>
          </a:prstGeom>
        </p:spPr>
      </p:pic>
      <p:pic>
        <p:nvPicPr>
          <p:cNvPr id="5" name="Picture 4"/>
          <p:cNvPicPr>
            <a:picLocks noChangeAspect="1"/>
          </p:cNvPicPr>
          <p:nvPr/>
        </p:nvPicPr>
        <p:blipFill>
          <a:blip r:embed="rId3"/>
          <a:stretch>
            <a:fillRect/>
          </a:stretch>
        </p:blipFill>
        <p:spPr>
          <a:xfrm>
            <a:off x="2987824" y="3212976"/>
            <a:ext cx="2453028" cy="3076680"/>
          </a:xfrm>
          <a:prstGeom prst="rect">
            <a:avLst/>
          </a:prstGeom>
        </p:spPr>
      </p:pic>
      <p:sp>
        <p:nvSpPr>
          <p:cNvPr id="6" name="TextBox 5"/>
          <p:cNvSpPr txBox="1"/>
          <p:nvPr/>
        </p:nvSpPr>
        <p:spPr>
          <a:xfrm>
            <a:off x="8056963" y="6340678"/>
            <a:ext cx="1080120" cy="369332"/>
          </a:xfrm>
          <a:prstGeom prst="rect">
            <a:avLst/>
          </a:prstGeom>
          <a:noFill/>
        </p:spPr>
        <p:txBody>
          <a:bodyPr wrap="square" rtlCol="0">
            <a:spAutoFit/>
          </a:bodyPr>
          <a:lstStyle/>
          <a:p>
            <a:r>
              <a:rPr lang="en-GB" b="1" dirty="0">
                <a:solidFill>
                  <a:srgbClr val="FF0000"/>
                </a:solidFill>
              </a:rPr>
              <a:t>Henna</a:t>
            </a:r>
          </a:p>
        </p:txBody>
      </p:sp>
    </p:spTree>
    <p:extLst>
      <p:ext uri="{BB962C8B-B14F-4D97-AF65-F5344CB8AC3E}">
        <p14:creationId xmlns:p14="http://schemas.microsoft.com/office/powerpoint/2010/main" val="78033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71" y="269642"/>
            <a:ext cx="7680960" cy="1371600"/>
          </a:xfrm>
        </p:spPr>
        <p:txBody>
          <a:bodyPr/>
          <a:lstStyle/>
          <a:p>
            <a:pPr algn="ctr"/>
            <a:r>
              <a:rPr lang="en-GB" dirty="0"/>
              <a:t>Fine motor skills</a:t>
            </a:r>
          </a:p>
        </p:txBody>
      </p:sp>
      <p:pic>
        <p:nvPicPr>
          <p:cNvPr id="1026" name="Picture 2" descr="Threading Activity for Kids | Learning 4 Kid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045969"/>
            <a:ext cx="1992081" cy="14940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d Letter Tracing - Writing Activ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610" y="4941168"/>
            <a:ext cx="1778321" cy="13781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8 activities to develop fine motor skills at home - Little Lifelong Learner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6455"/>
          <a:stretch/>
        </p:blipFill>
        <p:spPr bwMode="auto">
          <a:xfrm>
            <a:off x="3275856" y="4844505"/>
            <a:ext cx="2137436" cy="172819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78929" y="1340768"/>
            <a:ext cx="8323821" cy="338437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t>In reception we set up lots of opportunities for children to access different activities which help increase their fine motor skills.</a:t>
            </a:r>
          </a:p>
          <a:p>
            <a:pPr marL="0" indent="0">
              <a:buNone/>
            </a:pPr>
            <a:endParaRPr lang="en-GB" sz="2400" dirty="0"/>
          </a:p>
          <a:p>
            <a:pPr marL="0" indent="0">
              <a:buNone/>
            </a:pPr>
            <a:r>
              <a:rPr lang="en-GB" sz="2400" dirty="0"/>
              <a:t>This is important because developing fine motor skills help children do things like eating, writing, manipulating objects and getting dressed.</a:t>
            </a:r>
          </a:p>
          <a:p>
            <a:pPr marL="0" indent="0">
              <a:buNone/>
            </a:pPr>
            <a:endParaRPr lang="en-GB" sz="2400" dirty="0"/>
          </a:p>
          <a:p>
            <a:pPr marL="0" indent="0">
              <a:buNone/>
            </a:pPr>
            <a:r>
              <a:rPr lang="en-GB" sz="2400" dirty="0"/>
              <a:t>Things you can do at home: </a:t>
            </a:r>
          </a:p>
          <a:p>
            <a:r>
              <a:rPr lang="en-GB" sz="2400" dirty="0"/>
              <a:t>Pouring and Filling with water</a:t>
            </a:r>
          </a:p>
          <a:p>
            <a:r>
              <a:rPr lang="en-GB" sz="2400" dirty="0"/>
              <a:t>Letter hunt</a:t>
            </a:r>
          </a:p>
          <a:p>
            <a:r>
              <a:rPr lang="en-GB" sz="2400" dirty="0"/>
              <a:t>Playdough/Finger painting</a:t>
            </a:r>
          </a:p>
          <a:p>
            <a:r>
              <a:rPr lang="en-GB" sz="2400" dirty="0"/>
              <a:t>Peg Boards </a:t>
            </a:r>
          </a:p>
          <a:p>
            <a:r>
              <a:rPr lang="en-GB" sz="2400" dirty="0"/>
              <a:t>Threading</a:t>
            </a:r>
          </a:p>
          <a:p>
            <a:r>
              <a:rPr lang="en-GB" sz="2400" dirty="0"/>
              <a:t>Squeezing pegs</a:t>
            </a:r>
          </a:p>
          <a:p>
            <a:pPr marL="0" indent="0">
              <a:buNone/>
            </a:pPr>
            <a:endParaRPr lang="en-GB" dirty="0"/>
          </a:p>
        </p:txBody>
      </p:sp>
      <p:sp>
        <p:nvSpPr>
          <p:cNvPr id="3" name="TextBox 2"/>
          <p:cNvSpPr txBox="1"/>
          <p:nvPr/>
        </p:nvSpPr>
        <p:spPr>
          <a:xfrm>
            <a:off x="7939871" y="6319367"/>
            <a:ext cx="1080120" cy="369332"/>
          </a:xfrm>
          <a:prstGeom prst="rect">
            <a:avLst/>
          </a:prstGeom>
          <a:noFill/>
        </p:spPr>
        <p:txBody>
          <a:bodyPr wrap="square" rtlCol="0">
            <a:spAutoFit/>
          </a:bodyPr>
          <a:lstStyle/>
          <a:p>
            <a:r>
              <a:rPr lang="en-GB" b="1" dirty="0">
                <a:solidFill>
                  <a:srgbClr val="FF0000"/>
                </a:solidFill>
              </a:rPr>
              <a:t>Henna</a:t>
            </a:r>
          </a:p>
        </p:txBody>
      </p:sp>
    </p:spTree>
    <p:extLst>
      <p:ext uri="{BB962C8B-B14F-4D97-AF65-F5344CB8AC3E}">
        <p14:creationId xmlns:p14="http://schemas.microsoft.com/office/powerpoint/2010/main" val="285499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87624" y="419555"/>
            <a:ext cx="7416823" cy="555111"/>
          </a:xfrm>
        </p:spPr>
        <p:txBody>
          <a:bodyPr>
            <a:noAutofit/>
          </a:bodyPr>
          <a:lstStyle/>
          <a:p>
            <a:pPr algn="ctr"/>
            <a:r>
              <a:rPr lang="en-US" sz="4950" dirty="0"/>
              <a:t>Online Safety</a:t>
            </a:r>
          </a:p>
        </p:txBody>
      </p:sp>
      <p:sp>
        <p:nvSpPr>
          <p:cNvPr id="12" name="TextBox 11"/>
          <p:cNvSpPr txBox="1"/>
          <p:nvPr/>
        </p:nvSpPr>
        <p:spPr>
          <a:xfrm>
            <a:off x="7668344" y="6163233"/>
            <a:ext cx="1080120" cy="369332"/>
          </a:xfrm>
          <a:prstGeom prst="rect">
            <a:avLst/>
          </a:prstGeom>
          <a:noFill/>
        </p:spPr>
        <p:txBody>
          <a:bodyPr wrap="square" rtlCol="0">
            <a:spAutoFit/>
          </a:bodyPr>
          <a:lstStyle/>
          <a:p>
            <a:r>
              <a:rPr lang="en-GB" b="1" dirty="0">
                <a:solidFill>
                  <a:srgbClr val="FF0000"/>
                </a:solidFill>
              </a:rPr>
              <a:t>Raquel</a:t>
            </a:r>
          </a:p>
        </p:txBody>
      </p:sp>
      <p:sp>
        <p:nvSpPr>
          <p:cNvPr id="13" name="Rectangle 12"/>
          <p:cNvSpPr/>
          <p:nvPr/>
        </p:nvSpPr>
        <p:spPr>
          <a:xfrm>
            <a:off x="426116" y="2649653"/>
            <a:ext cx="5112568" cy="3416320"/>
          </a:xfrm>
          <a:prstGeom prst="rect">
            <a:avLst/>
          </a:prstGeom>
        </p:spPr>
        <p:txBody>
          <a:bodyPr wrap="square">
            <a:spAutoFit/>
          </a:bodyPr>
          <a:lstStyle/>
          <a:p>
            <a:r>
              <a:rPr lang="en-GB" sz="1200" b="1" i="0" dirty="0">
                <a:solidFill>
                  <a:srgbClr val="0B0C0C"/>
                </a:solidFill>
                <a:effectLst/>
                <a:latin typeface="+mj-lt"/>
              </a:rPr>
              <a:t>The impact of device use on children’s development in the early years</a:t>
            </a:r>
          </a:p>
          <a:p>
            <a:endParaRPr lang="en-GB" sz="1200" dirty="0">
              <a:solidFill>
                <a:srgbClr val="0B0C0C"/>
              </a:solidFill>
              <a:latin typeface="+mj-lt"/>
            </a:endParaRPr>
          </a:p>
          <a:p>
            <a:r>
              <a:rPr lang="en-GB" sz="1200" b="0" i="0" dirty="0">
                <a:solidFill>
                  <a:srgbClr val="0B0C0C"/>
                </a:solidFill>
                <a:effectLst/>
                <a:latin typeface="+mj-lt"/>
              </a:rPr>
              <a:t>Ongoing research suggests there are both </a:t>
            </a:r>
            <a:r>
              <a:rPr lang="en-GB" sz="1200" b="0" i="0" dirty="0">
                <a:solidFill>
                  <a:srgbClr val="0070C0"/>
                </a:solidFill>
                <a:effectLst/>
                <a:latin typeface="+mj-lt"/>
              </a:rPr>
              <a:t>positive and negative developmental outcomes.</a:t>
            </a:r>
          </a:p>
          <a:p>
            <a:endParaRPr lang="en-GB" sz="1200" b="0" i="0" dirty="0">
              <a:solidFill>
                <a:srgbClr val="0B0C0C"/>
              </a:solidFill>
              <a:effectLst/>
              <a:latin typeface="+mj-lt"/>
            </a:endParaRPr>
          </a:p>
          <a:p>
            <a:r>
              <a:rPr lang="en-GB" sz="1200" b="0" i="0" dirty="0">
                <a:solidFill>
                  <a:srgbClr val="0B0C0C"/>
                </a:solidFill>
                <a:effectLst/>
                <a:latin typeface="+mj-lt"/>
              </a:rPr>
              <a:t>Benefits of screen use include:</a:t>
            </a:r>
          </a:p>
          <a:p>
            <a:pPr marL="285750" indent="-285750">
              <a:buFont typeface="Arial" panose="020B0604020202020204" pitchFamily="34" charset="0"/>
              <a:buChar char="•"/>
            </a:pPr>
            <a:r>
              <a:rPr lang="en-GB" sz="1200" dirty="0">
                <a:solidFill>
                  <a:srgbClr val="0B0C0C"/>
                </a:solidFill>
                <a:latin typeface="+mj-lt"/>
              </a:rPr>
              <a:t>O</a:t>
            </a:r>
            <a:r>
              <a:rPr lang="en-GB" sz="1200" b="0" i="0" dirty="0">
                <a:solidFill>
                  <a:srgbClr val="0B0C0C"/>
                </a:solidFill>
                <a:effectLst/>
                <a:latin typeface="+mj-lt"/>
              </a:rPr>
              <a:t>pportunities to promote creativity and learning language development</a:t>
            </a:r>
          </a:p>
          <a:p>
            <a:pPr marL="285750" indent="-285750">
              <a:buFont typeface="Arial" panose="020B0604020202020204" pitchFamily="34" charset="0"/>
              <a:buChar char="•"/>
            </a:pPr>
            <a:r>
              <a:rPr lang="en-GB" sz="1200" dirty="0">
                <a:solidFill>
                  <a:srgbClr val="0B0C0C"/>
                </a:solidFill>
                <a:latin typeface="+mj-lt"/>
              </a:rPr>
              <a:t>I</a:t>
            </a:r>
            <a:r>
              <a:rPr lang="en-GB" sz="1200" b="0" i="0" dirty="0">
                <a:solidFill>
                  <a:srgbClr val="0B0C0C"/>
                </a:solidFill>
                <a:effectLst/>
                <a:latin typeface="+mj-lt"/>
              </a:rPr>
              <a:t>mprovement of numeracy and literacy skills</a:t>
            </a:r>
          </a:p>
          <a:p>
            <a:pPr marL="285750" indent="-285750">
              <a:buFont typeface="Arial" panose="020B0604020202020204" pitchFamily="34" charset="0"/>
              <a:buChar char="•"/>
            </a:pPr>
            <a:r>
              <a:rPr lang="en-GB" sz="1200" dirty="0">
                <a:solidFill>
                  <a:srgbClr val="0B0C0C"/>
                </a:solidFill>
                <a:latin typeface="+mj-lt"/>
              </a:rPr>
              <a:t>G</a:t>
            </a:r>
            <a:r>
              <a:rPr lang="en-GB" sz="1200" b="0" i="0" dirty="0">
                <a:solidFill>
                  <a:srgbClr val="0B0C0C"/>
                </a:solidFill>
                <a:effectLst/>
                <a:latin typeface="+mj-lt"/>
              </a:rPr>
              <a:t>reater understanding of the world</a:t>
            </a:r>
          </a:p>
          <a:p>
            <a:pPr marL="285750" indent="-285750">
              <a:buFont typeface="Arial" panose="020B0604020202020204" pitchFamily="34" charset="0"/>
              <a:buChar char="•"/>
            </a:pPr>
            <a:r>
              <a:rPr lang="en-GB" sz="1200" dirty="0">
                <a:solidFill>
                  <a:srgbClr val="0B0C0C"/>
                </a:solidFill>
                <a:latin typeface="+mj-lt"/>
              </a:rPr>
              <a:t>D</a:t>
            </a:r>
            <a:r>
              <a:rPr lang="en-GB" sz="1200" b="0" i="0" dirty="0">
                <a:solidFill>
                  <a:srgbClr val="0B0C0C"/>
                </a:solidFill>
                <a:effectLst/>
                <a:latin typeface="+mj-lt"/>
              </a:rPr>
              <a:t>evelopment of digital skills</a:t>
            </a:r>
          </a:p>
          <a:p>
            <a:endParaRPr lang="en-GB" sz="1200" b="0" i="0" dirty="0">
              <a:solidFill>
                <a:srgbClr val="0B0C0C"/>
              </a:solidFill>
              <a:effectLst/>
              <a:latin typeface="+mj-lt"/>
            </a:endParaRPr>
          </a:p>
          <a:p>
            <a:r>
              <a:rPr lang="en-GB" sz="1200" b="0" i="0" dirty="0">
                <a:solidFill>
                  <a:srgbClr val="0B0C0C"/>
                </a:solidFill>
                <a:effectLst/>
                <a:latin typeface="+mj-lt"/>
              </a:rPr>
              <a:t>Challenges of screen use include:</a:t>
            </a:r>
          </a:p>
          <a:p>
            <a:pPr marL="285750" indent="-285750">
              <a:buFont typeface="Arial" panose="020B0604020202020204" pitchFamily="34" charset="0"/>
              <a:buChar char="•"/>
            </a:pPr>
            <a:r>
              <a:rPr lang="en-GB" sz="1200" dirty="0">
                <a:solidFill>
                  <a:srgbClr val="0B0C0C"/>
                </a:solidFill>
                <a:latin typeface="+mj-lt"/>
              </a:rPr>
              <a:t>I</a:t>
            </a:r>
            <a:r>
              <a:rPr lang="en-GB" sz="1200" b="0" i="0" dirty="0">
                <a:solidFill>
                  <a:srgbClr val="0B0C0C"/>
                </a:solidFill>
                <a:effectLst/>
                <a:latin typeface="+mj-lt"/>
              </a:rPr>
              <a:t>mpact on children’s ability to control their emotions</a:t>
            </a:r>
          </a:p>
          <a:p>
            <a:pPr marL="285750" indent="-285750">
              <a:buFont typeface="Arial" panose="020B0604020202020204" pitchFamily="34" charset="0"/>
              <a:buChar char="•"/>
            </a:pPr>
            <a:r>
              <a:rPr lang="en-GB" sz="1200" dirty="0">
                <a:solidFill>
                  <a:srgbClr val="0B0C0C"/>
                </a:solidFill>
                <a:latin typeface="+mj-lt"/>
              </a:rPr>
              <a:t>D</a:t>
            </a:r>
            <a:r>
              <a:rPr lang="en-GB" sz="1200" b="0" i="0" dirty="0">
                <a:solidFill>
                  <a:srgbClr val="0B0C0C"/>
                </a:solidFill>
                <a:effectLst/>
                <a:latin typeface="+mj-lt"/>
              </a:rPr>
              <a:t>isplacement of activities that promote social interactions vital for development</a:t>
            </a:r>
          </a:p>
          <a:p>
            <a:pPr marL="285750" indent="-285750">
              <a:buFont typeface="Arial" panose="020B0604020202020204" pitchFamily="34" charset="0"/>
              <a:buChar char="•"/>
            </a:pPr>
            <a:r>
              <a:rPr lang="en-GB" sz="1200" dirty="0">
                <a:solidFill>
                  <a:srgbClr val="0B0C0C"/>
                </a:solidFill>
                <a:latin typeface="+mj-lt"/>
              </a:rPr>
              <a:t>R</a:t>
            </a:r>
            <a:r>
              <a:rPr lang="en-GB" sz="1200" b="0" i="0" dirty="0">
                <a:solidFill>
                  <a:srgbClr val="0B0C0C"/>
                </a:solidFill>
                <a:effectLst/>
                <a:latin typeface="+mj-lt"/>
              </a:rPr>
              <a:t>isk of exposure to inappropriate content</a:t>
            </a:r>
          </a:p>
        </p:txBody>
      </p:sp>
      <p:sp>
        <p:nvSpPr>
          <p:cNvPr id="14" name="Rectangle 13"/>
          <p:cNvSpPr/>
          <p:nvPr/>
        </p:nvSpPr>
        <p:spPr>
          <a:xfrm>
            <a:off x="426116" y="1103779"/>
            <a:ext cx="8394356" cy="1384995"/>
          </a:xfrm>
          <a:prstGeom prst="rect">
            <a:avLst/>
          </a:prstGeom>
        </p:spPr>
        <p:txBody>
          <a:bodyPr wrap="square">
            <a:spAutoFit/>
          </a:bodyPr>
          <a:lstStyle/>
          <a:p>
            <a:r>
              <a:rPr lang="en-GB" sz="1200" b="1" i="0" dirty="0">
                <a:solidFill>
                  <a:srgbClr val="0B0C0C"/>
                </a:solidFill>
                <a:effectLst/>
                <a:latin typeface="+mj-lt"/>
              </a:rPr>
              <a:t>What children in the early years are doing online</a:t>
            </a:r>
          </a:p>
          <a:p>
            <a:r>
              <a:rPr lang="en-GB" sz="1200" b="0" i="0" dirty="0">
                <a:solidFill>
                  <a:srgbClr val="0B0C0C"/>
                </a:solidFill>
                <a:effectLst/>
                <a:latin typeface="+mj-lt"/>
              </a:rPr>
              <a:t>Children are now more digitally savvy than ever before. Their use of digital devices is commonplace with apps like </a:t>
            </a:r>
            <a:r>
              <a:rPr lang="en-GB" sz="1200" b="1" i="0" dirty="0">
                <a:solidFill>
                  <a:srgbClr val="0B0C0C"/>
                </a:solidFill>
                <a:effectLst/>
                <a:latin typeface="+mj-lt"/>
              </a:rPr>
              <a:t>YouTube Kids </a:t>
            </a:r>
            <a:r>
              <a:rPr lang="en-GB" sz="1200" b="0" i="0" dirty="0">
                <a:solidFill>
                  <a:srgbClr val="0B0C0C"/>
                </a:solidFill>
                <a:effectLst/>
                <a:latin typeface="+mj-lt"/>
              </a:rPr>
              <a:t>becoming a destination of choice for 72% of children aged 3 to 4 according to a recent </a:t>
            </a:r>
            <a:r>
              <a:rPr lang="en-GB" sz="1200" b="0" i="0" dirty="0">
                <a:solidFill>
                  <a:srgbClr val="1D70B8"/>
                </a:solidFill>
                <a:effectLst/>
                <a:latin typeface="+mj-lt"/>
                <a:hlinkClick r:id="rId3"/>
              </a:rPr>
              <a:t>Ofcom report</a:t>
            </a:r>
            <a:r>
              <a:rPr lang="en-GB" sz="1200" b="0" i="0" dirty="0">
                <a:solidFill>
                  <a:srgbClr val="0B0C0C"/>
                </a:solidFill>
                <a:effectLst/>
                <a:latin typeface="+mj-lt"/>
              </a:rPr>
              <a:t>.</a:t>
            </a:r>
          </a:p>
          <a:p>
            <a:endParaRPr lang="en-GB" sz="1200" b="0" i="0" dirty="0">
              <a:solidFill>
                <a:srgbClr val="0B0C0C"/>
              </a:solidFill>
              <a:effectLst/>
              <a:latin typeface="+mj-lt"/>
            </a:endParaRPr>
          </a:p>
          <a:p>
            <a:r>
              <a:rPr lang="en-GB" sz="1200" b="0" i="0" dirty="0">
                <a:solidFill>
                  <a:srgbClr val="0B0C0C"/>
                </a:solidFill>
                <a:effectLst/>
                <a:latin typeface="+mj-lt"/>
              </a:rPr>
              <a:t>Research also shows that children are moving away from watching TV, opting for video-on-demand content on video-sharing platforms to watch cartoons, mini movies and songs. </a:t>
            </a:r>
          </a:p>
        </p:txBody>
      </p:sp>
      <p:pic>
        <p:nvPicPr>
          <p:cNvPr id="15" name="Picture 14">
            <a:extLst>
              <a:ext uri="{FF2B5EF4-FFF2-40B4-BE49-F238E27FC236}">
                <a16:creationId xmlns:a16="http://schemas.microsoft.com/office/drawing/2014/main" id="{5F2FC075-AC12-68E5-F938-8DE4A54F2F5A}"/>
              </a:ext>
            </a:extLst>
          </p:cNvPr>
          <p:cNvPicPr>
            <a:picLocks noChangeAspect="1"/>
          </p:cNvPicPr>
          <p:nvPr/>
        </p:nvPicPr>
        <p:blipFill>
          <a:blip r:embed="rId4"/>
          <a:stretch>
            <a:fillRect/>
          </a:stretch>
        </p:blipFill>
        <p:spPr>
          <a:xfrm>
            <a:off x="5508104" y="2780928"/>
            <a:ext cx="3312368" cy="24672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237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43608" y="764704"/>
            <a:ext cx="7416823" cy="5551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r>
              <a:rPr lang="en-GB" sz="4950" dirty="0"/>
              <a:t>Parent contributions</a:t>
            </a:r>
          </a:p>
        </p:txBody>
      </p:sp>
      <p:sp>
        <p:nvSpPr>
          <p:cNvPr id="3" name="Rectangle 2"/>
          <p:cNvSpPr/>
          <p:nvPr/>
        </p:nvSpPr>
        <p:spPr>
          <a:xfrm>
            <a:off x="683568" y="1772816"/>
            <a:ext cx="7632848" cy="3139321"/>
          </a:xfrm>
          <a:prstGeom prst="rect">
            <a:avLst/>
          </a:prstGeom>
        </p:spPr>
        <p:txBody>
          <a:bodyPr wrap="square">
            <a:spAutoFit/>
          </a:bodyPr>
          <a:lstStyle/>
          <a:p>
            <a:r>
              <a:rPr lang="en-GB" dirty="0">
                <a:latin typeface="+mj-lt"/>
              </a:rPr>
              <a:t>To cover the cost of additional resources in your child's classroom we would appreciate a </a:t>
            </a:r>
            <a:r>
              <a:rPr lang="en-GB" b="1" dirty="0">
                <a:latin typeface="+mj-lt"/>
              </a:rPr>
              <a:t>£6 </a:t>
            </a:r>
            <a:r>
              <a:rPr lang="en-GB" dirty="0">
                <a:latin typeface="+mj-lt"/>
              </a:rPr>
              <a:t>parent contribution every half term. This will go towards paying for additional resources such as; play dough, cooking, arts &amp; crafts and outdoor resources.</a:t>
            </a:r>
          </a:p>
          <a:p>
            <a:endParaRPr lang="en-GB" dirty="0">
              <a:latin typeface="+mj-lt"/>
            </a:endParaRPr>
          </a:p>
          <a:p>
            <a:r>
              <a:rPr lang="en-GB" dirty="0">
                <a:latin typeface="+mj-lt"/>
              </a:rPr>
              <a:t>Contributions will be collected by the Class Teacher once every half term.</a:t>
            </a:r>
          </a:p>
          <a:p>
            <a:endParaRPr lang="en-GB" dirty="0">
              <a:latin typeface="+mj-lt"/>
            </a:endParaRPr>
          </a:p>
          <a:p>
            <a:r>
              <a:rPr lang="en-GB" dirty="0">
                <a:latin typeface="+mj-lt"/>
              </a:rPr>
              <a:t>Please put this in an envelope with your child's name.</a:t>
            </a:r>
            <a:br>
              <a:rPr lang="en-GB" dirty="0">
                <a:latin typeface="+mj-lt"/>
              </a:rPr>
            </a:br>
            <a:br>
              <a:rPr lang="en-GB" dirty="0">
                <a:latin typeface="+mj-lt"/>
              </a:rPr>
            </a:br>
            <a:r>
              <a:rPr lang="en-GB" dirty="0">
                <a:latin typeface="+mj-lt"/>
              </a:rPr>
              <a:t>Thank you for your continuous support.</a:t>
            </a:r>
          </a:p>
        </p:txBody>
      </p:sp>
      <p:sp>
        <p:nvSpPr>
          <p:cNvPr id="4" name="TextBox 3"/>
          <p:cNvSpPr txBox="1"/>
          <p:nvPr/>
        </p:nvSpPr>
        <p:spPr>
          <a:xfrm>
            <a:off x="7668344" y="6163233"/>
            <a:ext cx="1080120" cy="369332"/>
          </a:xfrm>
          <a:prstGeom prst="rect">
            <a:avLst/>
          </a:prstGeom>
          <a:noFill/>
        </p:spPr>
        <p:txBody>
          <a:bodyPr wrap="square" rtlCol="0">
            <a:spAutoFit/>
          </a:bodyPr>
          <a:lstStyle/>
          <a:p>
            <a:r>
              <a:rPr lang="en-GB" b="1" dirty="0">
                <a:solidFill>
                  <a:srgbClr val="FF0000"/>
                </a:solidFill>
              </a:rPr>
              <a:t>Raquel</a:t>
            </a:r>
          </a:p>
        </p:txBody>
      </p:sp>
    </p:spTree>
    <p:extLst>
      <p:ext uri="{BB962C8B-B14F-4D97-AF65-F5344CB8AC3E}">
        <p14:creationId xmlns:p14="http://schemas.microsoft.com/office/powerpoint/2010/main" val="94437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r>
              <a:rPr lang="en-GB" dirty="0"/>
              <a:t>Thank you for your continued support and valuable contributions. </a:t>
            </a:r>
          </a:p>
        </p:txBody>
      </p:sp>
    </p:spTree>
    <p:extLst>
      <p:ext uri="{BB962C8B-B14F-4D97-AF65-F5344CB8AC3E}">
        <p14:creationId xmlns:p14="http://schemas.microsoft.com/office/powerpoint/2010/main" val="166345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980728"/>
            <a:ext cx="8781506" cy="5040560"/>
          </a:xfrm>
          <a:prstGeom prst="rect">
            <a:avLst/>
          </a:prstGeom>
        </p:spPr>
      </p:pic>
      <p:sp>
        <p:nvSpPr>
          <p:cNvPr id="22" name="TextBox 21"/>
          <p:cNvSpPr txBox="1"/>
          <p:nvPr/>
        </p:nvSpPr>
        <p:spPr>
          <a:xfrm>
            <a:off x="7668344" y="6165304"/>
            <a:ext cx="1080120" cy="369332"/>
          </a:xfrm>
          <a:prstGeom prst="rect">
            <a:avLst/>
          </a:prstGeom>
          <a:noFill/>
        </p:spPr>
        <p:txBody>
          <a:bodyPr wrap="square" rtlCol="0">
            <a:spAutoFit/>
          </a:bodyPr>
          <a:lstStyle/>
          <a:p>
            <a:r>
              <a:rPr lang="en-GB" b="1" dirty="0">
                <a:solidFill>
                  <a:srgbClr val="FF0000"/>
                </a:solidFill>
              </a:rPr>
              <a:t>Raquel</a:t>
            </a:r>
          </a:p>
        </p:txBody>
      </p:sp>
    </p:spTree>
    <p:extLst>
      <p:ext uri="{BB962C8B-B14F-4D97-AF65-F5344CB8AC3E}">
        <p14:creationId xmlns:p14="http://schemas.microsoft.com/office/powerpoint/2010/main" val="60673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72" y="160336"/>
            <a:ext cx="7680960" cy="874573"/>
          </a:xfrm>
        </p:spPr>
        <p:txBody>
          <a:bodyPr/>
          <a:lstStyle/>
          <a:p>
            <a:pPr algn="ctr"/>
            <a:r>
              <a:rPr lang="en-GB" dirty="0"/>
              <a:t>Communication &amp; Partnership</a:t>
            </a:r>
          </a:p>
        </p:txBody>
      </p:sp>
      <p:sp>
        <p:nvSpPr>
          <p:cNvPr id="3" name="Content Placeholder 2"/>
          <p:cNvSpPr>
            <a:spLocks noGrp="1"/>
          </p:cNvSpPr>
          <p:nvPr>
            <p:ph idx="1"/>
          </p:nvPr>
        </p:nvSpPr>
        <p:spPr>
          <a:xfrm>
            <a:off x="620668" y="1034909"/>
            <a:ext cx="7680960" cy="3931920"/>
          </a:xfrm>
        </p:spPr>
        <p:txBody>
          <a:bodyPr>
            <a:normAutofit lnSpcReduction="10000"/>
          </a:bodyPr>
          <a:lstStyle/>
          <a:p>
            <a:pPr marL="285750" indent="-285750">
              <a:buFont typeface="Arial" panose="020B0604020202020204" pitchFamily="34" charset="0"/>
              <a:buChar char="•"/>
            </a:pPr>
            <a:r>
              <a:rPr lang="en-GB" dirty="0">
                <a:latin typeface="+mj-lt"/>
              </a:rPr>
              <a:t>PING App: It’s free for parents to download</a:t>
            </a:r>
          </a:p>
          <a:p>
            <a:pPr marL="285750" lvl="0" indent="-285750">
              <a:buFont typeface="Arial" panose="020B0604020202020204" pitchFamily="34" charset="0"/>
              <a:buChar char="•"/>
            </a:pPr>
            <a:r>
              <a:rPr lang="en-GB" dirty="0">
                <a:latin typeface="+mj-lt"/>
              </a:rPr>
              <a:t>You can return and complete letters, forms and payments on-line</a:t>
            </a:r>
          </a:p>
          <a:p>
            <a:pPr marL="285750" indent="-285750">
              <a:buFont typeface="Arial" panose="020B0604020202020204" pitchFamily="34" charset="0"/>
              <a:buChar char="•"/>
            </a:pPr>
            <a:r>
              <a:rPr lang="en-GB" dirty="0">
                <a:latin typeface="+mj-lt"/>
              </a:rPr>
              <a:t>Website: </a:t>
            </a:r>
            <a:r>
              <a:rPr lang="en-GB" dirty="0">
                <a:latin typeface="+mj-lt"/>
                <a:hlinkClick r:id="rId2"/>
              </a:rPr>
              <a:t>www.cranbrookprimaryschool.com</a:t>
            </a:r>
            <a:endParaRPr lang="en-GB" dirty="0">
              <a:latin typeface="+mj-lt"/>
            </a:endParaRPr>
          </a:p>
          <a:p>
            <a:pPr marL="285750" indent="-285750">
              <a:buFont typeface="Arial" panose="020B0604020202020204" pitchFamily="34" charset="0"/>
              <a:buChar char="•"/>
            </a:pPr>
            <a:r>
              <a:rPr lang="en-GB" dirty="0">
                <a:latin typeface="+mj-lt"/>
              </a:rPr>
              <a:t>Newsletter – Every half termly </a:t>
            </a:r>
          </a:p>
          <a:p>
            <a:pPr marL="0" indent="0">
              <a:buNone/>
            </a:pPr>
            <a:r>
              <a:rPr lang="en-GB" b="1" dirty="0">
                <a:latin typeface="+mj-lt"/>
              </a:rPr>
              <a:t>Class emails</a:t>
            </a:r>
          </a:p>
          <a:p>
            <a:r>
              <a:rPr lang="en-GB" dirty="0">
                <a:latin typeface="Comic Sans MS" panose="030F0702030302020204" pitchFamily="66" charset="0"/>
                <a:hlinkClick r:id="rId3"/>
              </a:rPr>
              <a:t>recblue@cranbrookprimary.redbridge.sch.uk</a:t>
            </a:r>
            <a:endParaRPr lang="en-GB" dirty="0">
              <a:latin typeface="Comic Sans MS" panose="030F0702030302020204" pitchFamily="66" charset="0"/>
            </a:endParaRPr>
          </a:p>
          <a:p>
            <a:r>
              <a:rPr lang="en-GB" dirty="0">
                <a:latin typeface="Comic Sans MS" panose="030F0702030302020204" pitchFamily="66" charset="0"/>
                <a:hlinkClick r:id="rId4"/>
              </a:rPr>
              <a:t>recgreen@cranbrookprimary.redbridge.sch.uk</a:t>
            </a:r>
            <a:endParaRPr lang="en-GB" dirty="0">
              <a:latin typeface="Comic Sans MS" panose="030F0702030302020204" pitchFamily="66" charset="0"/>
            </a:endParaRPr>
          </a:p>
          <a:p>
            <a:r>
              <a:rPr lang="en-GB" dirty="0">
                <a:latin typeface="Comic Sans MS" panose="030F0702030302020204" pitchFamily="66" charset="0"/>
                <a:hlinkClick r:id="rId5"/>
              </a:rPr>
              <a:t>recred@cranbrookprimary.redbridge.sch.uk</a:t>
            </a:r>
            <a:endParaRPr lang="en-GB" dirty="0">
              <a:latin typeface="Comic Sans MS" panose="030F0702030302020204" pitchFamily="66" charset="0"/>
            </a:endParaRPr>
          </a:p>
          <a:p>
            <a:r>
              <a:rPr lang="en-GB" dirty="0">
                <a:latin typeface="Comic Sans MS" panose="030F0702030302020204" pitchFamily="66" charset="0"/>
                <a:hlinkClick r:id="rId6"/>
              </a:rPr>
              <a:t>recyellow@cranbrookprimary.redbridge.sch.uk</a:t>
            </a:r>
            <a:br>
              <a:rPr lang="en-GB" dirty="0">
                <a:latin typeface="Comic Sans MS" panose="030F0702030302020204" pitchFamily="66" charset="0"/>
              </a:rPr>
            </a:br>
            <a:endParaRPr lang="en-GB" dirty="0">
              <a:latin typeface="Comic Sans MS" panose="030F0702030302020204" pitchFamily="66" charset="0"/>
            </a:endParaRPr>
          </a:p>
          <a:p>
            <a:pPr marL="0" indent="0">
              <a:buNone/>
            </a:pPr>
            <a:endParaRPr lang="en-GB" dirty="0">
              <a:latin typeface="+mj-lt"/>
            </a:endParaRPr>
          </a:p>
          <a:p>
            <a:pPr marL="0" indent="0">
              <a:buNone/>
            </a:pPr>
            <a:endParaRPr lang="en-GB" dirty="0">
              <a:latin typeface="+mj-lt"/>
            </a:endParaRPr>
          </a:p>
          <a:p>
            <a:pPr marL="0" indent="0">
              <a:buNone/>
            </a:pPr>
            <a:endParaRPr lang="en-GB" dirty="0">
              <a:latin typeface="+mj-lt"/>
            </a:endParaRPr>
          </a:p>
        </p:txBody>
      </p:sp>
      <p:pic>
        <p:nvPicPr>
          <p:cNvPr id="4" name="Picture 3"/>
          <p:cNvPicPr>
            <a:picLocks noChangeAspect="1"/>
          </p:cNvPicPr>
          <p:nvPr/>
        </p:nvPicPr>
        <p:blipFill>
          <a:blip r:embed="rId7"/>
          <a:stretch>
            <a:fillRect/>
          </a:stretch>
        </p:blipFill>
        <p:spPr>
          <a:xfrm>
            <a:off x="449514" y="4698623"/>
            <a:ext cx="2263801" cy="1595296"/>
          </a:xfrm>
          <a:prstGeom prst="rect">
            <a:avLst/>
          </a:prstGeom>
        </p:spPr>
      </p:pic>
      <p:sp>
        <p:nvSpPr>
          <p:cNvPr id="5" name="AutoShape 2" descr="IMG_758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G_758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IMG_7589.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8"/>
          <a:stretch>
            <a:fillRect/>
          </a:stretch>
        </p:blipFill>
        <p:spPr>
          <a:xfrm>
            <a:off x="6605341" y="2348880"/>
            <a:ext cx="2184296" cy="3768057"/>
          </a:xfrm>
          <a:prstGeom prst="rect">
            <a:avLst/>
          </a:prstGeom>
        </p:spPr>
      </p:pic>
      <p:pic>
        <p:nvPicPr>
          <p:cNvPr id="9" name="Picture 8"/>
          <p:cNvPicPr>
            <a:picLocks noChangeAspect="1"/>
          </p:cNvPicPr>
          <p:nvPr/>
        </p:nvPicPr>
        <p:blipFill>
          <a:blip r:embed="rId9"/>
          <a:stretch>
            <a:fillRect/>
          </a:stretch>
        </p:blipFill>
        <p:spPr>
          <a:xfrm>
            <a:off x="2748173" y="4542845"/>
            <a:ext cx="3853864" cy="1861206"/>
          </a:xfrm>
          <a:prstGeom prst="rect">
            <a:avLst/>
          </a:prstGeom>
        </p:spPr>
      </p:pic>
      <p:sp>
        <p:nvSpPr>
          <p:cNvPr id="10" name="TextBox 9"/>
          <p:cNvSpPr txBox="1"/>
          <p:nvPr/>
        </p:nvSpPr>
        <p:spPr>
          <a:xfrm>
            <a:off x="7697489" y="6280800"/>
            <a:ext cx="1080120" cy="369332"/>
          </a:xfrm>
          <a:prstGeom prst="rect">
            <a:avLst/>
          </a:prstGeom>
          <a:noFill/>
        </p:spPr>
        <p:txBody>
          <a:bodyPr wrap="square" rtlCol="0">
            <a:spAutoFit/>
          </a:bodyPr>
          <a:lstStyle/>
          <a:p>
            <a:r>
              <a:rPr lang="en-GB" b="1" dirty="0">
                <a:solidFill>
                  <a:srgbClr val="FF0000"/>
                </a:solidFill>
              </a:rPr>
              <a:t>Yvonne</a:t>
            </a:r>
          </a:p>
        </p:txBody>
      </p:sp>
    </p:spTree>
    <p:extLst>
      <p:ext uri="{BB962C8B-B14F-4D97-AF65-F5344CB8AC3E}">
        <p14:creationId xmlns:p14="http://schemas.microsoft.com/office/powerpoint/2010/main" val="182823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548680"/>
            <a:ext cx="8352928" cy="2207592"/>
          </a:xfrm>
          <a:prstGeom prst="rect">
            <a:avLst/>
          </a:prstGeom>
        </p:spPr>
        <p:txBody>
          <a:bodyPr wrap="square">
            <a:spAutoFit/>
          </a:bodyPr>
          <a:lstStyle/>
          <a:p>
            <a:pPr algn="ctr">
              <a:lnSpc>
                <a:spcPct val="107000"/>
              </a:lnSpc>
              <a:spcAft>
                <a:spcPts val="800"/>
              </a:spcAft>
            </a:pPr>
            <a:r>
              <a:rPr lang="en-GB" sz="4000" dirty="0" err="1">
                <a:latin typeface="+mj-lt"/>
                <a:ea typeface="Calibri" panose="020F0502020204030204" pitchFamily="34" charset="0"/>
                <a:cs typeface="Times New Roman" panose="02020603050405020304" pitchFamily="18" charset="0"/>
              </a:rPr>
              <a:t>Twinkl</a:t>
            </a:r>
            <a:r>
              <a:rPr lang="en-GB" sz="4000" dirty="0">
                <a:latin typeface="+mj-lt"/>
                <a:ea typeface="Calibri" panose="020F0502020204030204" pitchFamily="34" charset="0"/>
                <a:cs typeface="Times New Roman" panose="02020603050405020304" pitchFamily="18" charset="0"/>
              </a:rPr>
              <a:t> phonics</a:t>
            </a:r>
          </a:p>
          <a:p>
            <a:pPr algn="ctr">
              <a:lnSpc>
                <a:spcPct val="107000"/>
              </a:lnSpc>
              <a:spcAft>
                <a:spcPts val="800"/>
              </a:spcAft>
            </a:pPr>
            <a:endParaRPr lang="en-GB" sz="40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36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611560" y="1652476"/>
            <a:ext cx="7920880" cy="4524315"/>
          </a:xfrm>
          <a:prstGeom prst="rect">
            <a:avLst/>
          </a:prstGeom>
        </p:spPr>
        <p:txBody>
          <a:bodyPr wrap="square">
            <a:spAutoFit/>
          </a:bodyPr>
          <a:lstStyle/>
          <a:p>
            <a:pPr marL="285750" indent="-285750">
              <a:buFont typeface="Courier New" panose="02070309020205020404" pitchFamily="49" charset="0"/>
              <a:buChar char="o"/>
            </a:pPr>
            <a:r>
              <a:rPr lang="en-GB" dirty="0">
                <a:solidFill>
                  <a:srgbClr val="000000"/>
                </a:solidFill>
                <a:latin typeface="+mj-lt"/>
              </a:rPr>
              <a:t>At </a:t>
            </a:r>
            <a:r>
              <a:rPr lang="en-GB" dirty="0" err="1">
                <a:solidFill>
                  <a:srgbClr val="000000"/>
                </a:solidFill>
                <a:latin typeface="+mj-lt"/>
              </a:rPr>
              <a:t>Cranbrook</a:t>
            </a:r>
            <a:r>
              <a:rPr lang="en-GB" dirty="0">
                <a:solidFill>
                  <a:srgbClr val="000000"/>
                </a:solidFill>
                <a:latin typeface="+mj-lt"/>
              </a:rPr>
              <a:t> we develop phonics and early reading skills using TWINKL Phonics. Teachers assess phonics using rigorous assessments to ensure children are developing their segmenting, blending, and decoding skills. </a:t>
            </a:r>
          </a:p>
          <a:p>
            <a:pPr marL="285750" indent="-285750">
              <a:buFont typeface="Courier New" panose="02070309020205020404" pitchFamily="49" charset="0"/>
              <a:buChar char="o"/>
            </a:pPr>
            <a:r>
              <a:rPr lang="en-GB" dirty="0">
                <a:solidFill>
                  <a:srgbClr val="000000"/>
                </a:solidFill>
                <a:latin typeface="+mj-lt"/>
              </a:rPr>
              <a:t>All 1-1 reading books across the school are closely matched to our phonics scheme using Collins </a:t>
            </a:r>
            <a:r>
              <a:rPr lang="en-GB" dirty="0" err="1">
                <a:solidFill>
                  <a:srgbClr val="000000"/>
                </a:solidFill>
                <a:latin typeface="+mj-lt"/>
              </a:rPr>
              <a:t>BigCat</a:t>
            </a:r>
            <a:r>
              <a:rPr lang="en-GB" dirty="0">
                <a:solidFill>
                  <a:srgbClr val="000000"/>
                </a:solidFill>
                <a:latin typeface="+mj-lt"/>
              </a:rPr>
              <a:t> books and Rhino Readers. These books will be selected to match the pupils current phonics level in EYFS. We also use Dandelion Launchers books for some of our beginner and reluctant readers which are also matched closely to our phonics scheme. These books have been selected as they build a child’s self-esteem and encourage confidence in independent reading. </a:t>
            </a:r>
          </a:p>
          <a:p>
            <a:pPr marL="285750" indent="-285750">
              <a:buFont typeface="Courier New" panose="02070309020205020404" pitchFamily="49" charset="0"/>
              <a:buChar char="o"/>
            </a:pPr>
            <a:r>
              <a:rPr lang="en-GB" dirty="0">
                <a:solidFill>
                  <a:srgbClr val="000000"/>
                </a:solidFill>
                <a:latin typeface="+mj-lt"/>
              </a:rPr>
              <a:t>Each unit introduces new letters/sounds while revising previously taught phonic letters/sounds and high-frequency or sight words. </a:t>
            </a:r>
          </a:p>
          <a:p>
            <a:pPr marL="285750" indent="-285750">
              <a:buFont typeface="Courier New" panose="02070309020205020404" pitchFamily="49" charset="0"/>
              <a:buChar char="o"/>
            </a:pPr>
            <a:endParaRPr lang="en-GB" dirty="0">
              <a:solidFill>
                <a:srgbClr val="000000"/>
              </a:solidFill>
              <a:latin typeface="+mj-lt"/>
            </a:endParaRPr>
          </a:p>
          <a:p>
            <a:pPr marL="285750" indent="-285750">
              <a:buFont typeface="Courier New" panose="02070309020205020404" pitchFamily="49" charset="0"/>
              <a:buChar char="o"/>
            </a:pPr>
            <a:endParaRPr lang="en-GB" dirty="0">
              <a:latin typeface="+mj-lt"/>
            </a:endParaRPr>
          </a:p>
        </p:txBody>
      </p:sp>
      <p:sp>
        <p:nvSpPr>
          <p:cNvPr id="5" name="TextBox 4"/>
          <p:cNvSpPr txBox="1"/>
          <p:nvPr/>
        </p:nvSpPr>
        <p:spPr>
          <a:xfrm>
            <a:off x="7668344" y="5992125"/>
            <a:ext cx="1080120" cy="369332"/>
          </a:xfrm>
          <a:prstGeom prst="rect">
            <a:avLst/>
          </a:prstGeom>
          <a:noFill/>
        </p:spPr>
        <p:txBody>
          <a:bodyPr wrap="square" rtlCol="0">
            <a:spAutoFit/>
          </a:bodyPr>
          <a:lstStyle/>
          <a:p>
            <a:r>
              <a:rPr lang="en-GB" b="1" dirty="0">
                <a:solidFill>
                  <a:srgbClr val="FF0000"/>
                </a:solidFill>
              </a:rPr>
              <a:t>Yvonne</a:t>
            </a:r>
          </a:p>
        </p:txBody>
      </p:sp>
    </p:spTree>
    <p:extLst>
      <p:ext uri="{BB962C8B-B14F-4D97-AF65-F5344CB8AC3E}">
        <p14:creationId xmlns:p14="http://schemas.microsoft.com/office/powerpoint/2010/main" val="151841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55576" y="1196752"/>
            <a:ext cx="7341647" cy="4320480"/>
          </a:xfrm>
          <a:prstGeom prst="rect">
            <a:avLst/>
          </a:prstGeom>
        </p:spPr>
      </p:pic>
      <p:sp>
        <p:nvSpPr>
          <p:cNvPr id="3" name="TextBox 2"/>
          <p:cNvSpPr txBox="1"/>
          <p:nvPr/>
        </p:nvSpPr>
        <p:spPr>
          <a:xfrm>
            <a:off x="7596336" y="5949280"/>
            <a:ext cx="1080120" cy="369332"/>
          </a:xfrm>
          <a:prstGeom prst="rect">
            <a:avLst/>
          </a:prstGeom>
          <a:noFill/>
        </p:spPr>
        <p:txBody>
          <a:bodyPr wrap="square" rtlCol="0">
            <a:spAutoFit/>
          </a:bodyPr>
          <a:lstStyle/>
          <a:p>
            <a:r>
              <a:rPr lang="en-GB" b="1" dirty="0">
                <a:solidFill>
                  <a:srgbClr val="FF0000"/>
                </a:solidFill>
              </a:rPr>
              <a:t>Yvonne</a:t>
            </a:r>
          </a:p>
        </p:txBody>
      </p:sp>
    </p:spTree>
    <p:extLst>
      <p:ext uri="{BB962C8B-B14F-4D97-AF65-F5344CB8AC3E}">
        <p14:creationId xmlns:p14="http://schemas.microsoft.com/office/powerpoint/2010/main" val="92556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548680"/>
            <a:ext cx="8352928" cy="5515612"/>
          </a:xfrm>
          <a:prstGeom prst="rect">
            <a:avLst/>
          </a:prstGeom>
        </p:spPr>
        <p:txBody>
          <a:bodyPr wrap="square">
            <a:spAutoFit/>
          </a:bodyPr>
          <a:lstStyle/>
          <a:p>
            <a:pPr algn="ctr">
              <a:lnSpc>
                <a:spcPct val="107000"/>
              </a:lnSpc>
              <a:spcAft>
                <a:spcPts val="800"/>
              </a:spcAft>
            </a:pPr>
            <a:r>
              <a:rPr lang="en-GB" sz="4000" dirty="0">
                <a:latin typeface="+mj-lt"/>
                <a:ea typeface="Calibri" panose="020F0502020204030204" pitchFamily="34" charset="0"/>
                <a:cs typeface="Times New Roman" panose="02020603050405020304" pitchFamily="18" charset="0"/>
              </a:rPr>
              <a:t>Phonics levels</a:t>
            </a:r>
            <a:endParaRPr lang="en-GB" sz="36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mj-lt"/>
                <a:ea typeface="Calibri" panose="020F0502020204030204" pitchFamily="34" charset="0"/>
                <a:cs typeface="Times New Roman" panose="02020603050405020304" pitchFamily="18" charset="0"/>
              </a:rPr>
              <a:t>Level 2: </a:t>
            </a:r>
            <a:r>
              <a:rPr lang="en-GB" dirty="0">
                <a:latin typeface="+mj-lt"/>
                <a:ea typeface="Calibri" panose="020F0502020204030204" pitchFamily="34" charset="0"/>
                <a:cs typeface="Times New Roman" panose="02020603050405020304" pitchFamily="18" charset="0"/>
              </a:rPr>
              <a:t>When a child can identify </a:t>
            </a:r>
            <a:r>
              <a:rPr lang="en-GB" b="1" u="sng" dirty="0">
                <a:latin typeface="+mj-lt"/>
                <a:ea typeface="Calibri" panose="020F0502020204030204" pitchFamily="34" charset="0"/>
                <a:cs typeface="Times New Roman" panose="02020603050405020304" pitchFamily="18" charset="0"/>
              </a:rPr>
              <a:t>all </a:t>
            </a:r>
            <a:r>
              <a:rPr lang="en-GB" dirty="0">
                <a:latin typeface="+mj-lt"/>
                <a:ea typeface="Calibri" panose="020F0502020204030204" pitchFamily="34" charset="0"/>
                <a:cs typeface="Times New Roman" panose="02020603050405020304" pitchFamily="18" charset="0"/>
              </a:rPr>
              <a:t>phonemes taught in Level 2 and can say the sound </a:t>
            </a:r>
            <a:r>
              <a:rPr lang="en-GB" b="1" u="sng" dirty="0">
                <a:latin typeface="+mj-lt"/>
                <a:ea typeface="Calibri" panose="020F0502020204030204" pitchFamily="34" charset="0"/>
                <a:cs typeface="Times New Roman" panose="02020603050405020304" pitchFamily="18" charset="0"/>
              </a:rPr>
              <a:t>each </a:t>
            </a:r>
            <a:r>
              <a:rPr lang="en-GB" dirty="0">
                <a:latin typeface="+mj-lt"/>
                <a:ea typeface="Calibri" panose="020F0502020204030204" pitchFamily="34" charset="0"/>
                <a:cs typeface="Times New Roman" panose="02020603050405020304" pitchFamily="18" charset="0"/>
              </a:rPr>
              <a:t>one makes. Can identify initial sounds. Can begin to blend, if the child cannot blend yet, they will still be at Level 2.</a:t>
            </a:r>
            <a:endParaRPr lang="en-GB" sz="16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dirty="0">
                <a:latin typeface="+mj-lt"/>
                <a:ea typeface="Calibri" panose="020F0502020204030204" pitchFamily="34" charset="0"/>
                <a:cs typeface="Times New Roman" panose="02020603050405020304" pitchFamily="18" charset="0"/>
              </a:rPr>
              <a:t>A child will not be at Level 3 until they can identify all phonemes, digraphs and </a:t>
            </a:r>
            <a:r>
              <a:rPr lang="en-GB" dirty="0" err="1">
                <a:latin typeface="+mj-lt"/>
                <a:ea typeface="Calibri" panose="020F0502020204030204" pitchFamily="34" charset="0"/>
                <a:cs typeface="Times New Roman" panose="02020603050405020304" pitchFamily="18" charset="0"/>
              </a:rPr>
              <a:t>trigraphs</a:t>
            </a:r>
            <a:r>
              <a:rPr lang="en-GB" dirty="0">
                <a:latin typeface="+mj-lt"/>
                <a:ea typeface="Calibri" panose="020F0502020204030204" pitchFamily="34" charset="0"/>
                <a:cs typeface="Times New Roman" panose="02020603050405020304" pitchFamily="18" charset="0"/>
              </a:rPr>
              <a:t> taught at Level 3.</a:t>
            </a:r>
            <a:endParaRPr lang="en-GB" sz="16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dirty="0">
                <a:latin typeface="+mj-lt"/>
                <a:ea typeface="Calibri" panose="020F0502020204030204" pitchFamily="34" charset="0"/>
                <a:cs typeface="Times New Roman" panose="02020603050405020304" pitchFamily="18" charset="0"/>
              </a:rPr>
              <a:t> </a:t>
            </a:r>
            <a:endParaRPr lang="en-GB" sz="16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mj-lt"/>
                <a:ea typeface="Calibri" panose="020F0502020204030204" pitchFamily="34" charset="0"/>
                <a:cs typeface="Times New Roman" panose="02020603050405020304" pitchFamily="18" charset="0"/>
              </a:rPr>
              <a:t>Level 3</a:t>
            </a:r>
            <a:r>
              <a:rPr lang="en-GB" dirty="0">
                <a:latin typeface="+mj-lt"/>
                <a:ea typeface="Calibri" panose="020F0502020204030204" pitchFamily="34" charset="0"/>
                <a:cs typeface="Times New Roman" panose="02020603050405020304" pitchFamily="18" charset="0"/>
              </a:rPr>
              <a:t>: When a child can blend CVC words (such as s/u/n) confidently and independently and identify all phonemes, digraphs and </a:t>
            </a:r>
            <a:r>
              <a:rPr lang="en-GB" dirty="0" err="1">
                <a:latin typeface="+mj-lt"/>
                <a:ea typeface="Calibri" panose="020F0502020204030204" pitchFamily="34" charset="0"/>
                <a:cs typeface="Times New Roman" panose="02020603050405020304" pitchFamily="18" charset="0"/>
              </a:rPr>
              <a:t>trigraphs</a:t>
            </a:r>
            <a:r>
              <a:rPr lang="en-GB" dirty="0">
                <a:latin typeface="+mj-lt"/>
                <a:ea typeface="Calibri" panose="020F0502020204030204" pitchFamily="34" charset="0"/>
                <a:cs typeface="Times New Roman" panose="02020603050405020304" pitchFamily="18" charset="0"/>
              </a:rPr>
              <a:t> taught at Level 3 they have achieved this. They should also be able to begin to identify high frequency words for this phase.</a:t>
            </a:r>
            <a:endParaRPr lang="en-GB" sz="16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dirty="0">
                <a:latin typeface="+mj-lt"/>
                <a:ea typeface="Calibri" panose="020F0502020204030204" pitchFamily="34" charset="0"/>
                <a:cs typeface="Times New Roman" panose="02020603050405020304" pitchFamily="18" charset="0"/>
              </a:rPr>
              <a:t> </a:t>
            </a:r>
            <a:endParaRPr lang="en-GB" sz="16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mj-lt"/>
                <a:ea typeface="Calibri" panose="020F0502020204030204" pitchFamily="34" charset="0"/>
                <a:cs typeface="Times New Roman" panose="02020603050405020304" pitchFamily="18" charset="0"/>
              </a:rPr>
              <a:t>Level 4</a:t>
            </a:r>
            <a:r>
              <a:rPr lang="en-GB" dirty="0">
                <a:latin typeface="+mj-lt"/>
                <a:ea typeface="Calibri" panose="020F0502020204030204" pitchFamily="34" charset="0"/>
                <a:cs typeface="Times New Roman" panose="02020603050405020304" pitchFamily="18" charset="0"/>
              </a:rPr>
              <a:t>:  </a:t>
            </a:r>
            <a:r>
              <a:rPr lang="en-GB" dirty="0">
                <a:solidFill>
                  <a:srgbClr val="000000"/>
                </a:solidFill>
                <a:latin typeface="+mj-lt"/>
                <a:ea typeface="Calibri" panose="020F0502020204030204" pitchFamily="34" charset="0"/>
                <a:cs typeface="Times New Roman" panose="02020603050405020304" pitchFamily="18" charset="0"/>
              </a:rPr>
              <a:t>A child will be able to blend phonemes to read CVC (consonant-vowel-consonant) words, CVCC and CVVC words. They will begin to read polysyllabic words and high frequency words for this Level. </a:t>
            </a:r>
            <a:endParaRPr lang="en-GB" sz="1600" dirty="0">
              <a:latin typeface="+mj-lt"/>
              <a:ea typeface="Calibri" panose="020F0502020204030204" pitchFamily="34" charset="0"/>
              <a:cs typeface="Times New Roman" panose="02020603050405020304" pitchFamily="18" charset="0"/>
            </a:endParaRPr>
          </a:p>
        </p:txBody>
      </p:sp>
      <p:sp>
        <p:nvSpPr>
          <p:cNvPr id="3" name="TextBox 2"/>
          <p:cNvSpPr txBox="1"/>
          <p:nvPr/>
        </p:nvSpPr>
        <p:spPr>
          <a:xfrm>
            <a:off x="7812360" y="6064292"/>
            <a:ext cx="1080120" cy="369332"/>
          </a:xfrm>
          <a:prstGeom prst="rect">
            <a:avLst/>
          </a:prstGeom>
          <a:noFill/>
        </p:spPr>
        <p:txBody>
          <a:bodyPr wrap="square" rtlCol="0">
            <a:spAutoFit/>
          </a:bodyPr>
          <a:lstStyle/>
          <a:p>
            <a:r>
              <a:rPr lang="en-GB" b="1" dirty="0">
                <a:solidFill>
                  <a:srgbClr val="FF0000"/>
                </a:solidFill>
              </a:rPr>
              <a:t>Raquel</a:t>
            </a:r>
          </a:p>
        </p:txBody>
      </p:sp>
    </p:spTree>
    <p:extLst>
      <p:ext uri="{BB962C8B-B14F-4D97-AF65-F5344CB8AC3E}">
        <p14:creationId xmlns:p14="http://schemas.microsoft.com/office/powerpoint/2010/main" val="44532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680960" cy="1371600"/>
          </a:xfrm>
        </p:spPr>
        <p:txBody>
          <a:bodyPr/>
          <a:lstStyle/>
          <a:p>
            <a:pPr algn="ctr"/>
            <a:r>
              <a:rPr lang="en-GB" dirty="0"/>
              <a:t>Reading at home with your child </a:t>
            </a:r>
          </a:p>
        </p:txBody>
      </p:sp>
      <p:sp>
        <p:nvSpPr>
          <p:cNvPr id="3" name="Content Placeholder 2"/>
          <p:cNvSpPr>
            <a:spLocks noGrp="1"/>
          </p:cNvSpPr>
          <p:nvPr>
            <p:ph idx="1"/>
          </p:nvPr>
        </p:nvSpPr>
        <p:spPr>
          <a:xfrm>
            <a:off x="467544" y="2492896"/>
            <a:ext cx="8229600" cy="3600400"/>
          </a:xfrm>
        </p:spPr>
        <p:txBody>
          <a:bodyPr>
            <a:normAutofit/>
          </a:bodyPr>
          <a:lstStyle/>
          <a:p>
            <a:r>
              <a:rPr lang="en-GB" dirty="0"/>
              <a:t>Your child’s book is changed once a week unless you have been informed otherwise.</a:t>
            </a:r>
          </a:p>
          <a:p>
            <a:r>
              <a:rPr lang="en-GB" dirty="0"/>
              <a:t>Children need to ensure that they are bringing in their books everyday as we do not give out a set day for when they will be changed.</a:t>
            </a:r>
          </a:p>
          <a:p>
            <a:r>
              <a:rPr lang="en-GB" dirty="0"/>
              <a:t>Parents must comment in their child’s reading diary so we know they have been reading at home.</a:t>
            </a:r>
          </a:p>
          <a:p>
            <a:r>
              <a:rPr lang="en-GB" dirty="0"/>
              <a:t>If your child brings home a book its your responsibility to ensure that book comes back to school.</a:t>
            </a:r>
          </a:p>
          <a:p>
            <a:r>
              <a:rPr lang="en-GB" dirty="0"/>
              <a:t>If a book/reading record does not get returned and is classed as ‘lost’ then there will be a £5 fee to replace the book.</a:t>
            </a:r>
          </a:p>
        </p:txBody>
      </p:sp>
      <p:sp>
        <p:nvSpPr>
          <p:cNvPr id="4" name="TextBox 3"/>
          <p:cNvSpPr txBox="1"/>
          <p:nvPr/>
        </p:nvSpPr>
        <p:spPr>
          <a:xfrm>
            <a:off x="7752460" y="6093296"/>
            <a:ext cx="1080120" cy="369332"/>
          </a:xfrm>
          <a:prstGeom prst="rect">
            <a:avLst/>
          </a:prstGeom>
          <a:noFill/>
        </p:spPr>
        <p:txBody>
          <a:bodyPr wrap="square" rtlCol="0">
            <a:spAutoFit/>
          </a:bodyPr>
          <a:lstStyle/>
          <a:p>
            <a:r>
              <a:rPr lang="en-GB" b="1" dirty="0">
                <a:solidFill>
                  <a:srgbClr val="FF0000"/>
                </a:solidFill>
              </a:rPr>
              <a:t>Raquel</a:t>
            </a:r>
          </a:p>
        </p:txBody>
      </p:sp>
    </p:spTree>
    <p:extLst>
      <p:ext uri="{BB962C8B-B14F-4D97-AF65-F5344CB8AC3E}">
        <p14:creationId xmlns:p14="http://schemas.microsoft.com/office/powerpoint/2010/main" val="49304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E2313"/>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t="1241" r="1786" b="1967"/>
          <a:stretch/>
        </p:blipFill>
        <p:spPr>
          <a:xfrm>
            <a:off x="4716016" y="692696"/>
            <a:ext cx="4061990" cy="5760640"/>
          </a:xfrm>
          <a:prstGeom prst="rect">
            <a:avLst/>
          </a:prstGeom>
        </p:spPr>
      </p:pic>
      <p:sp>
        <p:nvSpPr>
          <p:cNvPr id="8" name="Title 1"/>
          <p:cNvSpPr txBox="1">
            <a:spLocks/>
          </p:cNvSpPr>
          <p:nvPr/>
        </p:nvSpPr>
        <p:spPr>
          <a:xfrm>
            <a:off x="179512" y="404664"/>
            <a:ext cx="4464496" cy="720080"/>
          </a:xfrm>
          <a:prstGeom prst="rect">
            <a:avLst/>
          </a:prstGeom>
        </p:spPr>
        <p:txBody>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r>
              <a:rPr lang="en-GB" dirty="0"/>
              <a:t>Reading Records</a:t>
            </a:r>
          </a:p>
        </p:txBody>
      </p:sp>
      <p:pic>
        <p:nvPicPr>
          <p:cNvPr id="11" name="Picture 10" descr="IMG_2318"/>
          <p:cNvPicPr>
            <a:picLocks noGrp="1" noChangeAspect="1"/>
          </p:cNvPicPr>
          <p:nvPr isPhoto="1"/>
        </p:nvPicPr>
        <p:blipFill rotWithShape="1">
          <a:blip r:embed="rId3" cstate="print">
            <a:lum/>
            <a:extLst>
              <a:ext uri="{28A0092B-C50C-407E-A947-70E740481C1C}">
                <a14:useLocalDpi xmlns:a14="http://schemas.microsoft.com/office/drawing/2010/main" val="0"/>
              </a:ext>
            </a:extLst>
          </a:blip>
          <a:srcRect l="15641" t="13333" r="37532" b="35769"/>
          <a:stretch/>
        </p:blipFill>
        <p:spPr>
          <a:xfrm>
            <a:off x="323528" y="1124744"/>
            <a:ext cx="3312368" cy="3075700"/>
          </a:xfrm>
          <a:prstGeom prst="rect">
            <a:avLst/>
          </a:prstGeom>
        </p:spPr>
      </p:pic>
      <p:pic>
        <p:nvPicPr>
          <p:cNvPr id="12" name="Picture 11" descr="IMG_2316"/>
          <p:cNvPicPr>
            <a:picLocks noGrp="1" noChangeAspect="1"/>
          </p:cNvPicPr>
          <p:nvPr isPhoto="1"/>
        </p:nvPicPr>
        <p:blipFill rotWithShape="1">
          <a:blip r:embed="rId4" cstate="print">
            <a:lum/>
            <a:extLst>
              <a:ext uri="{28A0092B-C50C-407E-A947-70E740481C1C}">
                <a14:useLocalDpi xmlns:a14="http://schemas.microsoft.com/office/drawing/2010/main" val="0"/>
              </a:ext>
            </a:extLst>
          </a:blip>
          <a:srcRect l="11315" t="15129" r="44551" b="21538"/>
          <a:stretch/>
        </p:blipFill>
        <p:spPr>
          <a:xfrm>
            <a:off x="1403648" y="3085872"/>
            <a:ext cx="3128878" cy="3367464"/>
          </a:xfrm>
          <a:prstGeom prst="rect">
            <a:avLst/>
          </a:prstGeom>
        </p:spPr>
      </p:pic>
      <p:sp>
        <p:nvSpPr>
          <p:cNvPr id="13" name="TextBox 12"/>
          <p:cNvSpPr txBox="1"/>
          <p:nvPr/>
        </p:nvSpPr>
        <p:spPr>
          <a:xfrm>
            <a:off x="7759550" y="6084004"/>
            <a:ext cx="1080120" cy="369332"/>
          </a:xfrm>
          <a:prstGeom prst="rect">
            <a:avLst/>
          </a:prstGeom>
          <a:noFill/>
        </p:spPr>
        <p:txBody>
          <a:bodyPr wrap="square" rtlCol="0">
            <a:spAutoFit/>
          </a:bodyPr>
          <a:lstStyle/>
          <a:p>
            <a:r>
              <a:rPr lang="en-GB" b="1" dirty="0" err="1">
                <a:solidFill>
                  <a:srgbClr val="FF0000"/>
                </a:solidFill>
              </a:rPr>
              <a:t>Sukhraj</a:t>
            </a:r>
            <a:endParaRPr lang="en-GB" b="1" dirty="0">
              <a:solidFill>
                <a:srgbClr val="FF0000"/>
              </a:solidFill>
            </a:endParaRPr>
          </a:p>
        </p:txBody>
      </p:sp>
    </p:spTree>
    <p:extLst>
      <p:ext uri="{BB962C8B-B14F-4D97-AF65-F5344CB8AC3E}">
        <p14:creationId xmlns:p14="http://schemas.microsoft.com/office/powerpoint/2010/main" val="224360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2315"/>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1315" t="32188" r="3467" b="11015"/>
          <a:stretch/>
        </p:blipFill>
        <p:spPr>
          <a:xfrm>
            <a:off x="251520" y="1988840"/>
            <a:ext cx="8691789" cy="3888432"/>
          </a:xfrm>
          <a:prstGeom prst="rect">
            <a:avLst/>
          </a:prstGeom>
        </p:spPr>
      </p:pic>
      <p:sp>
        <p:nvSpPr>
          <p:cNvPr id="7" name="Title 1"/>
          <p:cNvSpPr txBox="1">
            <a:spLocks/>
          </p:cNvSpPr>
          <p:nvPr/>
        </p:nvSpPr>
        <p:spPr>
          <a:xfrm>
            <a:off x="611560" y="692696"/>
            <a:ext cx="7680960" cy="1371600"/>
          </a:xfrm>
          <a:prstGeom prst="rect">
            <a:avLst/>
          </a:prstGeom>
        </p:spPr>
        <p:txBody>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r>
              <a:rPr lang="en-GB" dirty="0"/>
              <a:t>Reading with your child</a:t>
            </a:r>
          </a:p>
        </p:txBody>
      </p:sp>
      <p:sp>
        <p:nvSpPr>
          <p:cNvPr id="8" name="TextBox 7"/>
          <p:cNvSpPr txBox="1"/>
          <p:nvPr/>
        </p:nvSpPr>
        <p:spPr>
          <a:xfrm>
            <a:off x="7668344" y="6136413"/>
            <a:ext cx="1080120" cy="369332"/>
          </a:xfrm>
          <a:prstGeom prst="rect">
            <a:avLst/>
          </a:prstGeom>
          <a:noFill/>
        </p:spPr>
        <p:txBody>
          <a:bodyPr wrap="square" rtlCol="0">
            <a:spAutoFit/>
          </a:bodyPr>
          <a:lstStyle/>
          <a:p>
            <a:r>
              <a:rPr lang="en-GB" b="1" dirty="0" err="1">
                <a:solidFill>
                  <a:srgbClr val="FF0000"/>
                </a:solidFill>
              </a:rPr>
              <a:t>Sukhraj</a:t>
            </a:r>
            <a:endParaRPr lang="en-GB" b="1" dirty="0">
              <a:solidFill>
                <a:srgbClr val="FF0000"/>
              </a:solidFill>
            </a:endParaRPr>
          </a:p>
        </p:txBody>
      </p:sp>
    </p:spTree>
    <p:extLst>
      <p:ext uri="{BB962C8B-B14F-4D97-AF65-F5344CB8AC3E}">
        <p14:creationId xmlns:p14="http://schemas.microsoft.com/office/powerpoint/2010/main" val="3480534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3008</TotalTime>
  <Words>1209</Words>
  <Application>Microsoft Office PowerPoint</Application>
  <PresentationFormat>On-screen Show (4:3)</PresentationFormat>
  <Paragraphs>118</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Comic Sans MS</vt:lpstr>
      <vt:lpstr>Courier New</vt:lpstr>
      <vt:lpstr>Garamond</vt:lpstr>
      <vt:lpstr>Times New Roman</vt:lpstr>
      <vt:lpstr>Savon</vt:lpstr>
      <vt:lpstr>  Parent Information Session</vt:lpstr>
      <vt:lpstr>PowerPoint Presentation</vt:lpstr>
      <vt:lpstr>Communication &amp; Partnership</vt:lpstr>
      <vt:lpstr>PowerPoint Presentation</vt:lpstr>
      <vt:lpstr>PowerPoint Presentation</vt:lpstr>
      <vt:lpstr>PowerPoint Presentation</vt:lpstr>
      <vt:lpstr>Reading at home with your child </vt:lpstr>
      <vt:lpstr>PowerPoint Presentation</vt:lpstr>
      <vt:lpstr>PowerPoint Presentation</vt:lpstr>
      <vt:lpstr>PowerPoint Presentation</vt:lpstr>
      <vt:lpstr>PowerPoint Presentation</vt:lpstr>
      <vt:lpstr>PowerPoint Presentation</vt:lpstr>
      <vt:lpstr>Fine motor skills</vt:lpstr>
      <vt:lpstr>Online Safety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Workshop</dc:title>
  <dc:creator>James Patient</dc:creator>
  <cp:lastModifiedBy>Sara Aslam</cp:lastModifiedBy>
  <cp:revision>139</cp:revision>
  <dcterms:created xsi:type="dcterms:W3CDTF">2014-11-21T07:06:52Z</dcterms:created>
  <dcterms:modified xsi:type="dcterms:W3CDTF">2024-11-18T12:51:12Z</dcterms:modified>
</cp:coreProperties>
</file>